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5" r:id="rId1"/>
    <p:sldMasterId id="2147483819" r:id="rId2"/>
  </p:sldMasterIdLst>
  <p:notesMasterIdLst>
    <p:notesMasterId r:id="rId30"/>
  </p:notesMasterIdLst>
  <p:sldIdLst>
    <p:sldId id="344" r:id="rId3"/>
    <p:sldId id="257" r:id="rId4"/>
    <p:sldId id="333" r:id="rId5"/>
    <p:sldId id="310" r:id="rId6"/>
    <p:sldId id="308" r:id="rId7"/>
    <p:sldId id="334" r:id="rId8"/>
    <p:sldId id="335" r:id="rId9"/>
    <p:sldId id="312" r:id="rId10"/>
    <p:sldId id="316" r:id="rId11"/>
    <p:sldId id="337" r:id="rId12"/>
    <p:sldId id="338" r:id="rId13"/>
    <p:sldId id="336" r:id="rId14"/>
    <p:sldId id="317" r:id="rId15"/>
    <p:sldId id="319" r:id="rId16"/>
    <p:sldId id="320" r:id="rId17"/>
    <p:sldId id="339" r:id="rId18"/>
    <p:sldId id="340" r:id="rId19"/>
    <p:sldId id="321" r:id="rId20"/>
    <p:sldId id="341" r:id="rId21"/>
    <p:sldId id="322" r:id="rId22"/>
    <p:sldId id="332" r:id="rId23"/>
    <p:sldId id="324" r:id="rId24"/>
    <p:sldId id="325" r:id="rId25"/>
    <p:sldId id="326" r:id="rId26"/>
    <p:sldId id="290" r:id="rId27"/>
    <p:sldId id="342" r:id="rId28"/>
    <p:sldId id="331" r:id="rId29"/>
  </p:sldIdLst>
  <p:sldSz cx="9144000" cy="6858000" type="screen4x3"/>
  <p:notesSz cx="7023100" cy="9309100"/>
  <p:defaultTextStyle>
    <a:defPPr>
      <a:defRPr lang="en-US"/>
    </a:defPPr>
    <a:lvl1pPr algn="l" rtl="0" fontAlgn="base">
      <a:spcBef>
        <a:spcPct val="0"/>
      </a:spcBef>
      <a:spcAft>
        <a:spcPct val="0"/>
      </a:spcAft>
      <a:defRPr sz="2400" kern="1200">
        <a:solidFill>
          <a:schemeClr val="tx1"/>
        </a:solidFill>
        <a:latin typeface="Arial" charset="0"/>
        <a:ea typeface="+mn-ea"/>
        <a:cs typeface="Arial" charset="0"/>
      </a:defRPr>
    </a:lvl1pPr>
    <a:lvl2pPr marL="457200" algn="l" rtl="0" fontAlgn="base">
      <a:spcBef>
        <a:spcPct val="0"/>
      </a:spcBef>
      <a:spcAft>
        <a:spcPct val="0"/>
      </a:spcAft>
      <a:defRPr sz="2400" kern="1200">
        <a:solidFill>
          <a:schemeClr val="tx1"/>
        </a:solidFill>
        <a:latin typeface="Arial" charset="0"/>
        <a:ea typeface="+mn-ea"/>
        <a:cs typeface="Arial" charset="0"/>
      </a:defRPr>
    </a:lvl2pPr>
    <a:lvl3pPr marL="914400" algn="l" rtl="0" fontAlgn="base">
      <a:spcBef>
        <a:spcPct val="0"/>
      </a:spcBef>
      <a:spcAft>
        <a:spcPct val="0"/>
      </a:spcAft>
      <a:defRPr sz="2400" kern="1200">
        <a:solidFill>
          <a:schemeClr val="tx1"/>
        </a:solidFill>
        <a:latin typeface="Arial" charset="0"/>
        <a:ea typeface="+mn-ea"/>
        <a:cs typeface="Arial" charset="0"/>
      </a:defRPr>
    </a:lvl3pPr>
    <a:lvl4pPr marL="1371600" algn="l" rtl="0" fontAlgn="base">
      <a:spcBef>
        <a:spcPct val="0"/>
      </a:spcBef>
      <a:spcAft>
        <a:spcPct val="0"/>
      </a:spcAft>
      <a:defRPr sz="2400" kern="1200">
        <a:solidFill>
          <a:schemeClr val="tx1"/>
        </a:solidFill>
        <a:latin typeface="Arial" charset="0"/>
        <a:ea typeface="+mn-ea"/>
        <a:cs typeface="Arial" charset="0"/>
      </a:defRPr>
    </a:lvl4pPr>
    <a:lvl5pPr marL="1828800" algn="l" rtl="0" fontAlgn="base">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00"/>
    <a:srgbClr val="76A776"/>
    <a:srgbClr val="4B734B"/>
    <a:srgbClr val="990000"/>
    <a:srgbClr val="640000"/>
    <a:srgbClr val="A50021"/>
    <a:srgbClr val="600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235" autoAdjust="0"/>
  </p:normalViewPr>
  <p:slideViewPr>
    <p:cSldViewPr>
      <p:cViewPr varScale="1">
        <p:scale>
          <a:sx n="95" d="100"/>
          <a:sy n="95" d="100"/>
        </p:scale>
        <p:origin x="206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3942"/>
    </p:cViewPr>
  </p:sorterViewPr>
  <p:notesViewPr>
    <p:cSldViewPr>
      <p:cViewPr varScale="1">
        <p:scale>
          <a:sx n="55" d="100"/>
          <a:sy n="55" d="100"/>
        </p:scale>
        <p:origin x="-2832" y="-84"/>
      </p:cViewPr>
      <p:guideLst>
        <p:guide orient="horz" pos="2932"/>
        <p:guide pos="2212"/>
      </p:guideLst>
    </p:cSldViewPr>
  </p:notesViewPr>
  <p:gridSpacing cx="75895" cy="75895"/>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43238" cy="465138"/>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algn="l">
              <a:defRPr sz="1200">
                <a:cs typeface="+mn-cs"/>
              </a:defRPr>
            </a:lvl1pPr>
          </a:lstStyle>
          <a:p>
            <a:pPr>
              <a:defRPr/>
            </a:pPr>
            <a:endParaRPr lang="en-US" dirty="0"/>
          </a:p>
        </p:txBody>
      </p:sp>
      <p:sp>
        <p:nvSpPr>
          <p:cNvPr id="5123" name="Rectangle 3"/>
          <p:cNvSpPr>
            <a:spLocks noGrp="1" noChangeArrowheads="1"/>
          </p:cNvSpPr>
          <p:nvPr>
            <p:ph type="dt" idx="1"/>
          </p:nvPr>
        </p:nvSpPr>
        <p:spPr bwMode="auto">
          <a:xfrm>
            <a:off x="3979863" y="0"/>
            <a:ext cx="3043237" cy="465138"/>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algn="r">
              <a:defRPr sz="1200">
                <a:cs typeface="+mn-cs"/>
              </a:defRPr>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36625" y="4421188"/>
            <a:ext cx="5149850" cy="4189412"/>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843963"/>
            <a:ext cx="3043238" cy="465137"/>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algn="l">
              <a:defRPr sz="1200">
                <a:cs typeface="+mn-cs"/>
              </a:defRPr>
            </a:lvl1pPr>
          </a:lstStyle>
          <a:p>
            <a:pPr>
              <a:defRPr/>
            </a:pPr>
            <a:endParaRPr lang="en-US" dirty="0"/>
          </a:p>
        </p:txBody>
      </p:sp>
      <p:sp>
        <p:nvSpPr>
          <p:cNvPr id="5127" name="Rectangle 7"/>
          <p:cNvSpPr>
            <a:spLocks noGrp="1" noChangeArrowheads="1"/>
          </p:cNvSpPr>
          <p:nvPr>
            <p:ph type="sldNum" sz="quarter" idx="5"/>
          </p:nvPr>
        </p:nvSpPr>
        <p:spPr bwMode="auto">
          <a:xfrm>
            <a:off x="3979863" y="8843963"/>
            <a:ext cx="3043237" cy="465137"/>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algn="r">
              <a:defRPr sz="1200">
                <a:cs typeface="+mn-cs"/>
              </a:defRPr>
            </a:lvl1pPr>
          </a:lstStyle>
          <a:p>
            <a:pPr>
              <a:defRPr/>
            </a:pPr>
            <a:fld id="{27A25088-3DF7-42AA-B6EE-829AC7E21434}" type="slidenum">
              <a:rPr lang="en-US"/>
              <a:pPr>
                <a:defRPr/>
              </a:pPr>
              <a:t>‹#›</a:t>
            </a:fld>
            <a:endParaRPr lang="en-US" dirty="0"/>
          </a:p>
        </p:txBody>
      </p:sp>
    </p:spTree>
    <p:extLst>
      <p:ext uri="{BB962C8B-B14F-4D97-AF65-F5344CB8AC3E}">
        <p14:creationId xmlns:p14="http://schemas.microsoft.com/office/powerpoint/2010/main" val="41846371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p:spPr>
        <p:txBody>
          <a:bodyPr/>
          <a:lstStyle/>
          <a:p>
            <a:endParaRPr lang="en-US" dirty="0" smtClean="0"/>
          </a:p>
        </p:txBody>
      </p:sp>
      <p:sp>
        <p:nvSpPr>
          <p:cNvPr id="16387" name="Slide Number Placeholder 3"/>
          <p:cNvSpPr>
            <a:spLocks noGrp="1"/>
          </p:cNvSpPr>
          <p:nvPr>
            <p:ph type="sldNum" sz="quarter" idx="5"/>
          </p:nvPr>
        </p:nvSpPr>
        <p:spPr>
          <a:noFill/>
        </p:spPr>
        <p:txBody>
          <a:bodyPr/>
          <a:lstStyle/>
          <a:p>
            <a:fld id="{7A0376DA-F574-4EFA-B246-BB4C5B2BAB7A}" type="slidenum">
              <a:rPr lang="en-US" smtClean="0">
                <a:cs typeface="Arial" charset="0"/>
              </a:rPr>
              <a:pPr/>
              <a:t>1</a:t>
            </a:fld>
            <a:endParaRPr lang="en-US" dirty="0" smtClean="0">
              <a:cs typeface="Arial" charset="0"/>
            </a:endParaRPr>
          </a:p>
        </p:txBody>
      </p:sp>
    </p:spTree>
    <p:extLst>
      <p:ext uri="{BB962C8B-B14F-4D97-AF65-F5344CB8AC3E}">
        <p14:creationId xmlns:p14="http://schemas.microsoft.com/office/powerpoint/2010/main" val="5913211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a:ln/>
        </p:spPr>
      </p:sp>
      <p:sp>
        <p:nvSpPr>
          <p:cNvPr id="29698" name="Notes Placeholder 2"/>
          <p:cNvSpPr>
            <a:spLocks noGrp="1"/>
          </p:cNvSpPr>
          <p:nvPr>
            <p:ph type="body" idx="1"/>
          </p:nvPr>
        </p:nvSpPr>
        <p:spPr>
          <a:noFill/>
          <a:ln/>
        </p:spPr>
        <p:txBody>
          <a:bodyPr/>
          <a:lstStyle/>
          <a:p>
            <a:r>
              <a:rPr lang="en-US" dirty="0" smtClean="0"/>
              <a:t>Levels of positive affect are greatest in the evening, and the lowest in the early morning, on most days of the week.  Levels of negative affect are also the highest in the overnight hours, but the lowest point is later in the morning than for positive affect. </a:t>
            </a:r>
          </a:p>
        </p:txBody>
      </p:sp>
      <p:sp>
        <p:nvSpPr>
          <p:cNvPr id="29699" name="Slide Number Placeholder 3"/>
          <p:cNvSpPr>
            <a:spLocks noGrp="1"/>
          </p:cNvSpPr>
          <p:nvPr>
            <p:ph type="sldNum" sz="quarter" idx="5"/>
          </p:nvPr>
        </p:nvSpPr>
        <p:spPr>
          <a:noFill/>
        </p:spPr>
        <p:txBody>
          <a:bodyPr/>
          <a:lstStyle/>
          <a:p>
            <a:fld id="{E193D031-0B5A-446E-8718-222C29E57DC9}" type="slidenum">
              <a:rPr lang="en-US" smtClean="0">
                <a:cs typeface="Arial" charset="0"/>
              </a:rPr>
              <a:pPr/>
              <a:t>10</a:t>
            </a:fld>
            <a:endParaRPr lang="en-US" dirty="0" smtClean="0">
              <a:cs typeface="Arial" charset="0"/>
            </a:endParaRPr>
          </a:p>
        </p:txBody>
      </p:sp>
    </p:spTree>
    <p:extLst>
      <p:ext uri="{BB962C8B-B14F-4D97-AF65-F5344CB8AC3E}">
        <p14:creationId xmlns:p14="http://schemas.microsoft.com/office/powerpoint/2010/main" val="42002090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a:ln/>
        </p:spPr>
      </p:sp>
      <p:sp>
        <p:nvSpPr>
          <p:cNvPr id="29698" name="Notes Placeholder 2"/>
          <p:cNvSpPr>
            <a:spLocks noGrp="1"/>
          </p:cNvSpPr>
          <p:nvPr>
            <p:ph type="body" idx="1"/>
          </p:nvPr>
        </p:nvSpPr>
        <p:spPr>
          <a:noFill/>
          <a:ln/>
        </p:spPr>
        <p:txBody>
          <a:bodyPr/>
          <a:lstStyle/>
          <a:p>
            <a:r>
              <a:rPr lang="en-US" dirty="0" smtClean="0"/>
              <a:t>In most cultures, people experience their highest positive affect on Friday, Saturday, and Sunday, and their lowest on Monday.</a:t>
            </a:r>
          </a:p>
        </p:txBody>
      </p:sp>
      <p:sp>
        <p:nvSpPr>
          <p:cNvPr id="29699" name="Slide Number Placeholder 3"/>
          <p:cNvSpPr>
            <a:spLocks noGrp="1"/>
          </p:cNvSpPr>
          <p:nvPr>
            <p:ph type="sldNum" sz="quarter" idx="5"/>
          </p:nvPr>
        </p:nvSpPr>
        <p:spPr>
          <a:noFill/>
        </p:spPr>
        <p:txBody>
          <a:bodyPr/>
          <a:lstStyle/>
          <a:p>
            <a:fld id="{E193D031-0B5A-446E-8718-222C29E57DC9}" type="slidenum">
              <a:rPr lang="en-US" smtClean="0">
                <a:cs typeface="Arial" charset="0"/>
              </a:rPr>
              <a:pPr/>
              <a:t>11</a:t>
            </a:fld>
            <a:endParaRPr lang="en-US" dirty="0" smtClean="0">
              <a:cs typeface="Arial" charset="0"/>
            </a:endParaRPr>
          </a:p>
        </p:txBody>
      </p:sp>
    </p:spTree>
    <p:extLst>
      <p:ext uri="{BB962C8B-B14F-4D97-AF65-F5344CB8AC3E}">
        <p14:creationId xmlns:p14="http://schemas.microsoft.com/office/powerpoint/2010/main" val="16120153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a:ln/>
        </p:spPr>
      </p:sp>
      <p:sp>
        <p:nvSpPr>
          <p:cNvPr id="29698" name="Notes Placeholder 2"/>
          <p:cNvSpPr>
            <a:spLocks noGrp="1"/>
          </p:cNvSpPr>
          <p:nvPr>
            <p:ph type="body" idx="1"/>
          </p:nvPr>
        </p:nvSpPr>
        <p:spPr>
          <a:noFill/>
          <a:ln/>
        </p:spPr>
        <p:txBody>
          <a:bodyPr/>
          <a:lstStyle/>
          <a:p>
            <a:r>
              <a:rPr lang="en-US" dirty="0" smtClean="0"/>
              <a:t>Weather is thought to have an impact on our emotions, but there is no proven effect.  </a:t>
            </a:r>
          </a:p>
          <a:p>
            <a:endParaRPr lang="en-US" dirty="0" smtClean="0"/>
          </a:p>
          <a:p>
            <a:r>
              <a:rPr lang="en-US" dirty="0" smtClean="0"/>
              <a:t>Stress is an important factor and even at low levels it can cause our mood to change.  It is important to maintain a low level of stress to help us control our psychological, as well as our physical health.  Social activities have been shown to have a positive impact on our moods.  This could be physical outlets such as playing in a basketball league, or it can be going out to dinner with friends.  These types of activities are found to have a positive impact on our moods.</a:t>
            </a:r>
          </a:p>
          <a:p>
            <a:endParaRPr lang="en-US" dirty="0" smtClean="0"/>
          </a:p>
          <a:p>
            <a:r>
              <a:rPr lang="en-US" dirty="0" smtClean="0"/>
              <a:t>Sleep can be another factor; it is important to get enough, and high quality levels of sleep. </a:t>
            </a:r>
          </a:p>
          <a:p>
            <a:endParaRPr lang="en-US" dirty="0" smtClean="0"/>
          </a:p>
        </p:txBody>
      </p:sp>
      <p:sp>
        <p:nvSpPr>
          <p:cNvPr id="29699" name="Slide Number Placeholder 3"/>
          <p:cNvSpPr>
            <a:spLocks noGrp="1"/>
          </p:cNvSpPr>
          <p:nvPr>
            <p:ph type="sldNum" sz="quarter" idx="5"/>
          </p:nvPr>
        </p:nvSpPr>
        <p:spPr>
          <a:noFill/>
        </p:spPr>
        <p:txBody>
          <a:bodyPr/>
          <a:lstStyle/>
          <a:p>
            <a:fld id="{E193D031-0B5A-446E-8718-222C29E57DC9}" type="slidenum">
              <a:rPr lang="en-US" smtClean="0">
                <a:cs typeface="Arial" charset="0"/>
              </a:rPr>
              <a:pPr/>
              <a:t>12</a:t>
            </a:fld>
            <a:endParaRPr lang="en-US" dirty="0" smtClean="0">
              <a:cs typeface="Arial" charset="0"/>
            </a:endParaRPr>
          </a:p>
        </p:txBody>
      </p:sp>
    </p:spTree>
    <p:extLst>
      <p:ext uri="{BB962C8B-B14F-4D97-AF65-F5344CB8AC3E}">
        <p14:creationId xmlns:p14="http://schemas.microsoft.com/office/powerpoint/2010/main" val="36728206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p:spPr>
        <p:txBody>
          <a:bodyPr/>
          <a:lstStyle/>
          <a:p>
            <a:r>
              <a:rPr lang="en-US" dirty="0" smtClean="0"/>
              <a:t>Physical activity can also aid in keeping our moods upbeat.</a:t>
            </a:r>
          </a:p>
          <a:p>
            <a:endParaRPr lang="en-US" dirty="0" smtClean="0"/>
          </a:p>
          <a:p>
            <a:r>
              <a:rPr lang="en-US" dirty="0" smtClean="0"/>
              <a:t>Some characteristics that are beyond our control can impact our moods, such as age and gender.  Elderly people tend to have fewer negative emotions.  Women tend to express their emotions readily, and their moods tend to last longer.  Research has shown that this is due to more cultural socialization than to biology.  </a:t>
            </a:r>
          </a:p>
          <a:p>
            <a:endParaRPr lang="en-US" dirty="0" smtClean="0"/>
          </a:p>
        </p:txBody>
      </p:sp>
      <p:sp>
        <p:nvSpPr>
          <p:cNvPr id="31747" name="Slide Number Placeholder 3"/>
          <p:cNvSpPr>
            <a:spLocks noGrp="1"/>
          </p:cNvSpPr>
          <p:nvPr>
            <p:ph type="sldNum" sz="quarter" idx="5"/>
          </p:nvPr>
        </p:nvSpPr>
        <p:spPr>
          <a:noFill/>
        </p:spPr>
        <p:txBody>
          <a:bodyPr/>
          <a:lstStyle/>
          <a:p>
            <a:fld id="{BE509FDA-0E38-45B5-B20F-41E19D6E3676}" type="slidenum">
              <a:rPr lang="en-US" smtClean="0">
                <a:cs typeface="Arial" charset="0"/>
              </a:rPr>
              <a:pPr/>
              <a:t>13</a:t>
            </a:fld>
            <a:endParaRPr lang="en-US" dirty="0" smtClean="0">
              <a:cs typeface="Arial" charset="0"/>
            </a:endParaRPr>
          </a:p>
        </p:txBody>
      </p:sp>
    </p:spTree>
    <p:extLst>
      <p:ext uri="{BB962C8B-B14F-4D97-AF65-F5344CB8AC3E}">
        <p14:creationId xmlns:p14="http://schemas.microsoft.com/office/powerpoint/2010/main" val="39423338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noTextEdit="1"/>
          </p:cNvSpPr>
          <p:nvPr>
            <p:ph type="sldImg"/>
          </p:nvPr>
        </p:nvSpPr>
        <p:spPr>
          <a:ln/>
        </p:spPr>
      </p:sp>
      <p:sp>
        <p:nvSpPr>
          <p:cNvPr id="33794" name="Notes Placeholder 2"/>
          <p:cNvSpPr>
            <a:spLocks noGrp="1"/>
          </p:cNvSpPr>
          <p:nvPr>
            <p:ph type="body" idx="1"/>
          </p:nvPr>
        </p:nvSpPr>
        <p:spPr>
          <a:noFill/>
          <a:ln/>
        </p:spPr>
        <p:txBody>
          <a:bodyPr/>
          <a:lstStyle/>
          <a:p>
            <a:r>
              <a:rPr lang="en-US" dirty="0" smtClean="0"/>
              <a:t>In many jobs there is an implied agreement on the types of emotions that should be expressed.  For example, waitresses are supposed to be friendly and cheerful whether they are currently feeling that emotion or not.  When employees don’t feel the emotion they are required to express, they may experience emotional dissonance.  This can lead to burnout and frustration with the job.  </a:t>
            </a:r>
          </a:p>
          <a:p>
            <a:endParaRPr lang="en-US" dirty="0" smtClean="0"/>
          </a:p>
        </p:txBody>
      </p:sp>
      <p:sp>
        <p:nvSpPr>
          <p:cNvPr id="33795" name="Slide Number Placeholder 3"/>
          <p:cNvSpPr>
            <a:spLocks noGrp="1"/>
          </p:cNvSpPr>
          <p:nvPr>
            <p:ph type="sldNum" sz="quarter" idx="5"/>
          </p:nvPr>
        </p:nvSpPr>
        <p:spPr>
          <a:noFill/>
        </p:spPr>
        <p:txBody>
          <a:bodyPr/>
          <a:lstStyle/>
          <a:p>
            <a:fld id="{44506CFD-8E94-4B81-8ECD-994988FFD4EB}" type="slidenum">
              <a:rPr lang="en-US" smtClean="0">
                <a:cs typeface="Arial" charset="0"/>
              </a:rPr>
              <a:pPr/>
              <a:t>14</a:t>
            </a:fld>
            <a:endParaRPr lang="en-US" dirty="0" smtClean="0">
              <a:cs typeface="Arial" charset="0"/>
            </a:endParaRPr>
          </a:p>
        </p:txBody>
      </p:sp>
    </p:spTree>
    <p:extLst>
      <p:ext uri="{BB962C8B-B14F-4D97-AF65-F5344CB8AC3E}">
        <p14:creationId xmlns:p14="http://schemas.microsoft.com/office/powerpoint/2010/main" val="2363157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a:ln/>
        </p:spPr>
      </p:sp>
      <p:sp>
        <p:nvSpPr>
          <p:cNvPr id="35842" name="Notes Placeholder 2"/>
          <p:cNvSpPr>
            <a:spLocks noGrp="1"/>
          </p:cNvSpPr>
          <p:nvPr>
            <p:ph type="body" idx="1"/>
          </p:nvPr>
        </p:nvSpPr>
        <p:spPr>
          <a:noFill/>
          <a:ln/>
        </p:spPr>
        <p:txBody>
          <a:bodyPr/>
          <a:lstStyle/>
          <a:p>
            <a:r>
              <a:rPr lang="en-US" dirty="0" smtClean="0"/>
              <a:t>An employee’s actual emotions are their felt emotions and this is in contrast to the emotions that are required or deemed appropriate, which are called displayed emotions.  There are two levels of displayed emotions that can be expressed.  They are both appropriately called acting.  Surface acting occurs when an employee displays the appropriate emotions even when he doesn’t feel those emotions.  Deep acting occurs when the employee actually changes her internal feelings to match displayed rules.  This level of acting can be very stressful.</a:t>
            </a:r>
          </a:p>
          <a:p>
            <a:endParaRPr lang="en-US" dirty="0" smtClean="0"/>
          </a:p>
        </p:txBody>
      </p:sp>
      <p:sp>
        <p:nvSpPr>
          <p:cNvPr id="35843" name="Slide Number Placeholder 3"/>
          <p:cNvSpPr>
            <a:spLocks noGrp="1"/>
          </p:cNvSpPr>
          <p:nvPr>
            <p:ph type="sldNum" sz="quarter" idx="5"/>
          </p:nvPr>
        </p:nvSpPr>
        <p:spPr>
          <a:noFill/>
        </p:spPr>
        <p:txBody>
          <a:bodyPr/>
          <a:lstStyle/>
          <a:p>
            <a:fld id="{6A1CC6DA-FBDD-4A41-B691-E0FDCC2166A3}" type="slidenum">
              <a:rPr lang="en-US" smtClean="0">
                <a:cs typeface="Arial" charset="0"/>
              </a:rPr>
              <a:pPr/>
              <a:t>15</a:t>
            </a:fld>
            <a:endParaRPr lang="en-US" dirty="0" smtClean="0">
              <a:cs typeface="Arial" charset="0"/>
            </a:endParaRPr>
          </a:p>
        </p:txBody>
      </p:sp>
    </p:spTree>
    <p:extLst>
      <p:ext uri="{BB962C8B-B14F-4D97-AF65-F5344CB8AC3E}">
        <p14:creationId xmlns:p14="http://schemas.microsoft.com/office/powerpoint/2010/main" val="8818290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a:ln/>
        </p:spPr>
      </p:sp>
      <p:sp>
        <p:nvSpPr>
          <p:cNvPr id="35842" name="Notes Placeholder 2"/>
          <p:cNvSpPr>
            <a:spLocks noGrp="1"/>
          </p:cNvSpPr>
          <p:nvPr>
            <p:ph type="body" idx="1"/>
          </p:nvPr>
        </p:nvSpPr>
        <p:spPr>
          <a:noFill/>
          <a:ln/>
        </p:spPr>
        <p:txBody>
          <a:bodyPr/>
          <a:lstStyle/>
          <a:p>
            <a:r>
              <a:rPr lang="en-US" dirty="0" smtClean="0"/>
              <a:t>AET provides us with valuable insights into the role emotions play in primary organizational outcomes of job satisfaction and job performance. </a:t>
            </a:r>
          </a:p>
        </p:txBody>
      </p:sp>
      <p:sp>
        <p:nvSpPr>
          <p:cNvPr id="35843" name="Slide Number Placeholder 3"/>
          <p:cNvSpPr>
            <a:spLocks noGrp="1"/>
          </p:cNvSpPr>
          <p:nvPr>
            <p:ph type="sldNum" sz="quarter" idx="5"/>
          </p:nvPr>
        </p:nvSpPr>
        <p:spPr>
          <a:noFill/>
        </p:spPr>
        <p:txBody>
          <a:bodyPr/>
          <a:lstStyle/>
          <a:p>
            <a:fld id="{6A1CC6DA-FBDD-4A41-B691-E0FDCC2166A3}" type="slidenum">
              <a:rPr lang="en-US" smtClean="0">
                <a:cs typeface="Arial" charset="0"/>
              </a:rPr>
              <a:pPr/>
              <a:t>16</a:t>
            </a:fld>
            <a:endParaRPr lang="en-US" dirty="0" smtClean="0">
              <a:cs typeface="Arial" charset="0"/>
            </a:endParaRPr>
          </a:p>
        </p:txBody>
      </p:sp>
    </p:spTree>
    <p:extLst>
      <p:ext uri="{BB962C8B-B14F-4D97-AF65-F5344CB8AC3E}">
        <p14:creationId xmlns:p14="http://schemas.microsoft.com/office/powerpoint/2010/main" val="38682790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a:ln/>
        </p:spPr>
      </p:sp>
      <p:sp>
        <p:nvSpPr>
          <p:cNvPr id="35842" name="Notes Placeholder 2"/>
          <p:cNvSpPr>
            <a:spLocks noGrp="1"/>
          </p:cNvSpPr>
          <p:nvPr>
            <p:ph type="body" idx="1"/>
          </p:nvPr>
        </p:nvSpPr>
        <p:spPr>
          <a:noFill/>
          <a:ln/>
        </p:spPr>
        <p:txBody>
          <a:bodyPr/>
          <a:lstStyle/>
          <a:p>
            <a:r>
              <a:rPr lang="en-US" dirty="0" smtClean="0"/>
              <a:t>Work events trigger positive or negative emotional reactions, to which employees’ personalities and moods predispose them to respond with greater or lesser intensity.  </a:t>
            </a:r>
          </a:p>
          <a:p>
            <a:r>
              <a:rPr lang="en-US" dirty="0" smtClean="0"/>
              <a:t>Emotions influence performance and satisfaction variables such as organizational citizenship behavior, organizational commitment, level of effort, intention to quit, and workplace deviance.  </a:t>
            </a:r>
          </a:p>
        </p:txBody>
      </p:sp>
      <p:sp>
        <p:nvSpPr>
          <p:cNvPr id="35843" name="Slide Number Placeholder 3"/>
          <p:cNvSpPr>
            <a:spLocks noGrp="1"/>
          </p:cNvSpPr>
          <p:nvPr>
            <p:ph type="sldNum" sz="quarter" idx="5"/>
          </p:nvPr>
        </p:nvSpPr>
        <p:spPr>
          <a:noFill/>
        </p:spPr>
        <p:txBody>
          <a:bodyPr/>
          <a:lstStyle/>
          <a:p>
            <a:fld id="{6A1CC6DA-FBDD-4A41-B691-E0FDCC2166A3}" type="slidenum">
              <a:rPr lang="en-US" smtClean="0">
                <a:cs typeface="Arial" charset="0"/>
              </a:rPr>
              <a:pPr/>
              <a:t>17</a:t>
            </a:fld>
            <a:endParaRPr lang="en-US" dirty="0" smtClean="0">
              <a:cs typeface="Arial" charset="0"/>
            </a:endParaRPr>
          </a:p>
        </p:txBody>
      </p:sp>
    </p:spTree>
    <p:extLst>
      <p:ext uri="{BB962C8B-B14F-4D97-AF65-F5344CB8AC3E}">
        <p14:creationId xmlns:p14="http://schemas.microsoft.com/office/powerpoint/2010/main" val="15805429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a:ln/>
        </p:spPr>
      </p:sp>
      <p:sp>
        <p:nvSpPr>
          <p:cNvPr id="37890" name="Notes Placeholder 2"/>
          <p:cNvSpPr>
            <a:spLocks noGrp="1"/>
          </p:cNvSpPr>
          <p:nvPr>
            <p:ph type="body" idx="1"/>
          </p:nvPr>
        </p:nvSpPr>
        <p:spPr>
          <a:noFill/>
          <a:ln/>
        </p:spPr>
        <p:txBody>
          <a:bodyPr/>
          <a:lstStyle/>
          <a:p>
            <a:r>
              <a:rPr lang="en-US" dirty="0" smtClean="0"/>
              <a:t>Emotional Intelligence (EI) is a growing area of study and becoming increasingly important in the understanding of how individuals behave.  EI is pulling in one’s understanding of emotions and their impact on behavior.  Individuals who are emotionally intelligent will have a strong sense of self-awareness, recognizing their own emotions when experienced.  They are also able to detect emotions in others.  By understanding their own emotions and those of others, they can manage emotional cues and information to make decisions.</a:t>
            </a:r>
          </a:p>
          <a:p>
            <a:endParaRPr lang="en-US" dirty="0" smtClean="0"/>
          </a:p>
        </p:txBody>
      </p:sp>
      <p:sp>
        <p:nvSpPr>
          <p:cNvPr id="37891" name="Slide Number Placeholder 3"/>
          <p:cNvSpPr>
            <a:spLocks noGrp="1"/>
          </p:cNvSpPr>
          <p:nvPr>
            <p:ph type="sldNum" sz="quarter" idx="5"/>
          </p:nvPr>
        </p:nvSpPr>
        <p:spPr>
          <a:noFill/>
        </p:spPr>
        <p:txBody>
          <a:bodyPr/>
          <a:lstStyle/>
          <a:p>
            <a:fld id="{355314D2-3EE5-4F3E-A3C5-293519FDDCE2}" type="slidenum">
              <a:rPr lang="en-US" smtClean="0">
                <a:cs typeface="Arial" charset="0"/>
              </a:rPr>
              <a:pPr/>
              <a:t>18</a:t>
            </a:fld>
            <a:endParaRPr lang="en-US" dirty="0" smtClean="0">
              <a:cs typeface="Arial" charset="0"/>
            </a:endParaRPr>
          </a:p>
        </p:txBody>
      </p:sp>
    </p:spTree>
    <p:extLst>
      <p:ext uri="{BB962C8B-B14F-4D97-AF65-F5344CB8AC3E}">
        <p14:creationId xmlns:p14="http://schemas.microsoft.com/office/powerpoint/2010/main" val="23755915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a:ln/>
        </p:spPr>
      </p:sp>
      <p:sp>
        <p:nvSpPr>
          <p:cNvPr id="37890" name="Notes Placeholder 2"/>
          <p:cNvSpPr>
            <a:spLocks noGrp="1"/>
          </p:cNvSpPr>
          <p:nvPr>
            <p:ph type="body" idx="1"/>
          </p:nvPr>
        </p:nvSpPr>
        <p:spPr>
          <a:noFill/>
          <a:ln/>
        </p:spPr>
        <p:txBody>
          <a:bodyPr/>
          <a:lstStyle/>
          <a:p>
            <a:r>
              <a:rPr lang="en-US" b="0" dirty="0" smtClean="0"/>
              <a:t>People who know their own emotions and are good at reading emotional cues are most likely to be effective. </a:t>
            </a:r>
          </a:p>
        </p:txBody>
      </p:sp>
      <p:sp>
        <p:nvSpPr>
          <p:cNvPr id="37891" name="Slide Number Placeholder 3"/>
          <p:cNvSpPr>
            <a:spLocks noGrp="1"/>
          </p:cNvSpPr>
          <p:nvPr>
            <p:ph type="sldNum" sz="quarter" idx="5"/>
          </p:nvPr>
        </p:nvSpPr>
        <p:spPr>
          <a:noFill/>
        </p:spPr>
        <p:txBody>
          <a:bodyPr/>
          <a:lstStyle/>
          <a:p>
            <a:fld id="{355314D2-3EE5-4F3E-A3C5-293519FDDCE2}" type="slidenum">
              <a:rPr lang="en-US" smtClean="0">
                <a:cs typeface="Arial" charset="0"/>
              </a:rPr>
              <a:pPr/>
              <a:t>19</a:t>
            </a:fld>
            <a:endParaRPr lang="en-US" dirty="0" smtClean="0">
              <a:cs typeface="Arial" charset="0"/>
            </a:endParaRPr>
          </a:p>
        </p:txBody>
      </p:sp>
    </p:spTree>
    <p:extLst>
      <p:ext uri="{BB962C8B-B14F-4D97-AF65-F5344CB8AC3E}">
        <p14:creationId xmlns:p14="http://schemas.microsoft.com/office/powerpoint/2010/main" val="3933571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ln/>
        </p:spPr>
        <p:txBody>
          <a:bodyPr/>
          <a:lstStyle/>
          <a:p>
            <a:endParaRPr lang="en-US" dirty="0" smtClean="0"/>
          </a:p>
        </p:txBody>
      </p:sp>
      <p:sp>
        <p:nvSpPr>
          <p:cNvPr id="17411" name="Slide Number Placeholder 3"/>
          <p:cNvSpPr>
            <a:spLocks noGrp="1"/>
          </p:cNvSpPr>
          <p:nvPr>
            <p:ph type="sldNum" sz="quarter" idx="5"/>
          </p:nvPr>
        </p:nvSpPr>
        <p:spPr>
          <a:noFill/>
        </p:spPr>
        <p:txBody>
          <a:bodyPr/>
          <a:lstStyle/>
          <a:p>
            <a:fld id="{BF16775D-2049-4B8F-9F3E-A6D5C1F82EFF}" type="slidenum">
              <a:rPr lang="en-US" smtClean="0">
                <a:cs typeface="Arial" charset="0"/>
              </a:rPr>
              <a:pPr/>
              <a:t>2</a:t>
            </a:fld>
            <a:endParaRPr lang="en-US" dirty="0" smtClean="0">
              <a:cs typeface="Arial" charset="0"/>
            </a:endParaRPr>
          </a:p>
        </p:txBody>
      </p:sp>
    </p:spTree>
    <p:extLst>
      <p:ext uri="{BB962C8B-B14F-4D97-AF65-F5344CB8AC3E}">
        <p14:creationId xmlns:p14="http://schemas.microsoft.com/office/powerpoint/2010/main" val="13394984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noTextEdit="1"/>
          </p:cNvSpPr>
          <p:nvPr>
            <p:ph type="sldImg"/>
          </p:nvPr>
        </p:nvSpPr>
        <p:spPr>
          <a:ln/>
        </p:spPr>
      </p:sp>
      <p:sp>
        <p:nvSpPr>
          <p:cNvPr id="39938" name="Notes Placeholder 2"/>
          <p:cNvSpPr>
            <a:spLocks noGrp="1"/>
          </p:cNvSpPr>
          <p:nvPr>
            <p:ph type="body" idx="1"/>
          </p:nvPr>
        </p:nvSpPr>
        <p:spPr>
          <a:noFill/>
          <a:ln/>
        </p:spPr>
        <p:txBody>
          <a:bodyPr/>
          <a:lstStyle/>
          <a:p>
            <a:r>
              <a:rPr lang="en-US" dirty="0" smtClean="0"/>
              <a:t>EI plays a very important role in job performance; however, the jury is still out on the role EI plays in effectiveness in organizations.</a:t>
            </a:r>
          </a:p>
          <a:p>
            <a:endParaRPr lang="en-US" dirty="0" smtClean="0"/>
          </a:p>
          <a:p>
            <a:r>
              <a:rPr lang="en-US" dirty="0" smtClean="0"/>
              <a:t>The case for EI is based on the fact that it makes sense and appeals to our intuitive thinking.  It tends to predict things that matter and are positively correlated to high job performance.  Many studies have shown that EI is neurologically based and thus helpful in predicting behavior.</a:t>
            </a:r>
          </a:p>
          <a:p>
            <a:endParaRPr lang="en-US" dirty="0" smtClean="0"/>
          </a:p>
          <a:p>
            <a:r>
              <a:rPr lang="en-US" dirty="0" smtClean="0"/>
              <a:t>However, EI has its critics as the concept can be seen as too vague and not easily measured.  Since it is so closely related to intelligence and personality theories, it is not seen as unique when these factors are controlled.  </a:t>
            </a:r>
          </a:p>
        </p:txBody>
      </p:sp>
      <p:sp>
        <p:nvSpPr>
          <p:cNvPr id="39939" name="Slide Number Placeholder 3"/>
          <p:cNvSpPr>
            <a:spLocks noGrp="1"/>
          </p:cNvSpPr>
          <p:nvPr>
            <p:ph type="sldNum" sz="quarter" idx="5"/>
          </p:nvPr>
        </p:nvSpPr>
        <p:spPr>
          <a:noFill/>
        </p:spPr>
        <p:txBody>
          <a:bodyPr/>
          <a:lstStyle/>
          <a:p>
            <a:fld id="{A92A438D-445B-4E64-A15B-8C49BBE6DD37}" type="slidenum">
              <a:rPr lang="en-US" smtClean="0">
                <a:cs typeface="Arial" charset="0"/>
              </a:rPr>
              <a:pPr/>
              <a:t>20</a:t>
            </a:fld>
            <a:endParaRPr lang="en-US" dirty="0" smtClean="0">
              <a:cs typeface="Arial" charset="0"/>
            </a:endParaRPr>
          </a:p>
        </p:txBody>
      </p:sp>
    </p:spTree>
    <p:extLst>
      <p:ext uri="{BB962C8B-B14F-4D97-AF65-F5344CB8AC3E}">
        <p14:creationId xmlns:p14="http://schemas.microsoft.com/office/powerpoint/2010/main" val="41009290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a:ln/>
        </p:spPr>
      </p:sp>
      <p:sp>
        <p:nvSpPr>
          <p:cNvPr id="37890" name="Notes Placeholder 2"/>
          <p:cNvSpPr>
            <a:spLocks noGrp="1"/>
          </p:cNvSpPr>
          <p:nvPr>
            <p:ph type="body" idx="1"/>
          </p:nvPr>
        </p:nvSpPr>
        <p:spPr>
          <a:noFill/>
          <a:ln/>
        </p:spPr>
        <p:txBody>
          <a:bodyPr/>
          <a:lstStyle/>
          <a:p>
            <a:r>
              <a:rPr lang="en-US" dirty="0" smtClean="0"/>
              <a:t>Emotion regulation involves identifying and modifying the emotions you feel.  Research on effective emotion regulation techniques is ongoing, but studies show that acknowledging, rather than suppressing, our emotional responses to situations and reevaluating events after they occur can be effective, as can open expression of emotions, or venting. </a:t>
            </a:r>
          </a:p>
        </p:txBody>
      </p:sp>
      <p:sp>
        <p:nvSpPr>
          <p:cNvPr id="37891" name="Slide Number Placeholder 3"/>
          <p:cNvSpPr>
            <a:spLocks noGrp="1"/>
          </p:cNvSpPr>
          <p:nvPr>
            <p:ph type="sldNum" sz="quarter" idx="5"/>
          </p:nvPr>
        </p:nvSpPr>
        <p:spPr>
          <a:noFill/>
        </p:spPr>
        <p:txBody>
          <a:bodyPr/>
          <a:lstStyle/>
          <a:p>
            <a:fld id="{355314D2-3EE5-4F3E-A3C5-293519FDDCE2}" type="slidenum">
              <a:rPr lang="en-US" smtClean="0">
                <a:cs typeface="Arial" charset="0"/>
              </a:rPr>
              <a:pPr/>
              <a:t>21</a:t>
            </a:fld>
            <a:endParaRPr lang="en-US" dirty="0" smtClean="0">
              <a:cs typeface="Arial" charset="0"/>
            </a:endParaRPr>
          </a:p>
        </p:txBody>
      </p:sp>
    </p:spTree>
    <p:extLst>
      <p:ext uri="{BB962C8B-B14F-4D97-AF65-F5344CB8AC3E}">
        <p14:creationId xmlns:p14="http://schemas.microsoft.com/office/powerpoint/2010/main" val="8847189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a:ln/>
        </p:spPr>
      </p:sp>
      <p:sp>
        <p:nvSpPr>
          <p:cNvPr id="41986" name="Notes Placeholder 2"/>
          <p:cNvSpPr>
            <a:spLocks noGrp="1"/>
          </p:cNvSpPr>
          <p:nvPr>
            <p:ph type="body" idx="1"/>
          </p:nvPr>
        </p:nvSpPr>
        <p:spPr>
          <a:noFill/>
          <a:ln/>
        </p:spPr>
        <p:txBody>
          <a:bodyPr/>
          <a:lstStyle/>
          <a:p>
            <a:r>
              <a:rPr lang="en-US" dirty="0" smtClean="0"/>
              <a:t>There are numerous applications of emotions and moods.  These include selection of employees, decision making, and creativity.   </a:t>
            </a:r>
          </a:p>
          <a:p>
            <a:endParaRPr lang="en-US" dirty="0" smtClean="0"/>
          </a:p>
        </p:txBody>
      </p:sp>
      <p:sp>
        <p:nvSpPr>
          <p:cNvPr id="41987" name="Slide Number Placeholder 3"/>
          <p:cNvSpPr>
            <a:spLocks noGrp="1"/>
          </p:cNvSpPr>
          <p:nvPr>
            <p:ph type="sldNum" sz="quarter" idx="5"/>
          </p:nvPr>
        </p:nvSpPr>
        <p:spPr>
          <a:noFill/>
        </p:spPr>
        <p:txBody>
          <a:bodyPr/>
          <a:lstStyle/>
          <a:p>
            <a:fld id="{A65D496C-FE0D-44F4-96B9-25B50E02DD92}" type="slidenum">
              <a:rPr lang="en-US" smtClean="0">
                <a:cs typeface="Arial" charset="0"/>
              </a:rPr>
              <a:pPr/>
              <a:t>22</a:t>
            </a:fld>
            <a:endParaRPr lang="en-US" dirty="0" smtClean="0">
              <a:cs typeface="Arial" charset="0"/>
            </a:endParaRPr>
          </a:p>
        </p:txBody>
      </p:sp>
    </p:spTree>
    <p:extLst>
      <p:ext uri="{BB962C8B-B14F-4D97-AF65-F5344CB8AC3E}">
        <p14:creationId xmlns:p14="http://schemas.microsoft.com/office/powerpoint/2010/main" val="26850587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noTextEdit="1"/>
          </p:cNvSpPr>
          <p:nvPr>
            <p:ph type="sldImg"/>
          </p:nvPr>
        </p:nvSpPr>
        <p:spPr>
          <a:ln/>
        </p:spPr>
      </p:sp>
      <p:sp>
        <p:nvSpPr>
          <p:cNvPr id="44034" name="Notes Placeholder 2"/>
          <p:cNvSpPr>
            <a:spLocks noGrp="1"/>
          </p:cNvSpPr>
          <p:nvPr>
            <p:ph type="body" idx="1"/>
          </p:nvPr>
        </p:nvSpPr>
        <p:spPr>
          <a:noFill/>
          <a:ln/>
        </p:spPr>
        <p:txBody>
          <a:bodyPr/>
          <a:lstStyle/>
          <a:p>
            <a:r>
              <a:rPr lang="en-US" dirty="0" smtClean="0"/>
              <a:t>Motivation, leadership, negotiation, and customer service are also work outcomes that are impacted by emotions and moods, and it is important for managers to understand the connection.</a:t>
            </a:r>
          </a:p>
        </p:txBody>
      </p:sp>
      <p:sp>
        <p:nvSpPr>
          <p:cNvPr id="44035" name="Slide Number Placeholder 3"/>
          <p:cNvSpPr>
            <a:spLocks noGrp="1"/>
          </p:cNvSpPr>
          <p:nvPr>
            <p:ph type="sldNum" sz="quarter" idx="5"/>
          </p:nvPr>
        </p:nvSpPr>
        <p:spPr>
          <a:noFill/>
        </p:spPr>
        <p:txBody>
          <a:bodyPr/>
          <a:lstStyle/>
          <a:p>
            <a:fld id="{CC751A70-54F8-4531-8F59-AA51F3257195}" type="slidenum">
              <a:rPr lang="en-US" smtClean="0">
                <a:cs typeface="Arial" charset="0"/>
              </a:rPr>
              <a:pPr/>
              <a:t>23</a:t>
            </a:fld>
            <a:endParaRPr lang="en-US" dirty="0" smtClean="0">
              <a:cs typeface="Arial" charset="0"/>
            </a:endParaRPr>
          </a:p>
        </p:txBody>
      </p:sp>
    </p:spTree>
    <p:extLst>
      <p:ext uri="{BB962C8B-B14F-4D97-AF65-F5344CB8AC3E}">
        <p14:creationId xmlns:p14="http://schemas.microsoft.com/office/powerpoint/2010/main" val="20544413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a:ln/>
        </p:spPr>
      </p:sp>
      <p:sp>
        <p:nvSpPr>
          <p:cNvPr id="46082" name="Notes Placeholder 2"/>
          <p:cNvSpPr>
            <a:spLocks noGrp="1"/>
          </p:cNvSpPr>
          <p:nvPr>
            <p:ph type="body" idx="1"/>
          </p:nvPr>
        </p:nvSpPr>
        <p:spPr>
          <a:noFill/>
          <a:ln/>
        </p:spPr>
        <p:txBody>
          <a:bodyPr/>
          <a:lstStyle/>
          <a:p>
            <a:r>
              <a:rPr lang="en-US" dirty="0" smtClean="0"/>
              <a:t>Job attitudes can influence our home life but don’t always get carried back to the workplace.  However, deviant workplace behaviors are often the result of negative emotions and significantly impact the workplace.  Negative emotions can also lead to increased injuries at work.  </a:t>
            </a:r>
          </a:p>
          <a:p>
            <a:endParaRPr lang="en-US" dirty="0" smtClean="0"/>
          </a:p>
          <a:p>
            <a:endParaRPr lang="en-US" dirty="0" smtClean="0"/>
          </a:p>
        </p:txBody>
      </p:sp>
      <p:sp>
        <p:nvSpPr>
          <p:cNvPr id="46083" name="Slide Number Placeholder 3"/>
          <p:cNvSpPr>
            <a:spLocks noGrp="1"/>
          </p:cNvSpPr>
          <p:nvPr>
            <p:ph type="sldNum" sz="quarter" idx="5"/>
          </p:nvPr>
        </p:nvSpPr>
        <p:spPr>
          <a:noFill/>
        </p:spPr>
        <p:txBody>
          <a:bodyPr/>
          <a:lstStyle/>
          <a:p>
            <a:fld id="{CA11475C-A969-409A-A6D8-05838572562E}" type="slidenum">
              <a:rPr lang="en-US" smtClean="0">
                <a:cs typeface="Arial" charset="0"/>
              </a:rPr>
              <a:pPr/>
              <a:t>24</a:t>
            </a:fld>
            <a:endParaRPr lang="en-US" dirty="0" smtClean="0">
              <a:cs typeface="Arial" charset="0"/>
            </a:endParaRPr>
          </a:p>
        </p:txBody>
      </p:sp>
    </p:spTree>
    <p:extLst>
      <p:ext uri="{BB962C8B-B14F-4D97-AF65-F5344CB8AC3E}">
        <p14:creationId xmlns:p14="http://schemas.microsoft.com/office/powerpoint/2010/main" val="20921591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noTextEdit="1"/>
          </p:cNvSpPr>
          <p:nvPr>
            <p:ph type="sldImg"/>
          </p:nvPr>
        </p:nvSpPr>
        <p:spPr>
          <a:ln/>
        </p:spPr>
      </p:sp>
      <p:sp>
        <p:nvSpPr>
          <p:cNvPr id="52226" name="Notes Placeholder 2"/>
          <p:cNvSpPr>
            <a:spLocks noGrp="1"/>
          </p:cNvSpPr>
          <p:nvPr>
            <p:ph type="body" idx="1"/>
          </p:nvPr>
        </p:nvSpPr>
        <p:spPr>
          <a:noFill/>
          <a:ln/>
        </p:spPr>
        <p:txBody>
          <a:bodyPr/>
          <a:lstStyle/>
          <a:p>
            <a:r>
              <a:rPr lang="en-US" dirty="0" smtClean="0"/>
              <a:t>In summary, moods and emotions are important to the study of organizational behavior.  Also, they are natural expressions and managers should not try to completely control the employees’ emotions, but they should be aware of the emotions and not ignore emotional indicators. The more you understand the emotions of your employees, the better you will be able to predict their behavior.</a:t>
            </a:r>
          </a:p>
          <a:p>
            <a:endParaRPr lang="en-US" dirty="0" smtClean="0"/>
          </a:p>
        </p:txBody>
      </p:sp>
      <p:sp>
        <p:nvSpPr>
          <p:cNvPr id="52227" name="Slide Number Placeholder 3"/>
          <p:cNvSpPr>
            <a:spLocks noGrp="1"/>
          </p:cNvSpPr>
          <p:nvPr>
            <p:ph type="sldNum" sz="quarter" idx="5"/>
          </p:nvPr>
        </p:nvSpPr>
        <p:spPr>
          <a:noFill/>
        </p:spPr>
        <p:txBody>
          <a:bodyPr/>
          <a:lstStyle/>
          <a:p>
            <a:fld id="{67EE2D41-FE79-447C-9EC3-F43722F5CE97}" type="slidenum">
              <a:rPr lang="en-US" smtClean="0">
                <a:cs typeface="Arial" charset="0"/>
              </a:rPr>
              <a:pPr/>
              <a:t>25</a:t>
            </a:fld>
            <a:endParaRPr lang="en-US" dirty="0" smtClean="0">
              <a:cs typeface="Arial" charset="0"/>
            </a:endParaRPr>
          </a:p>
        </p:txBody>
      </p:sp>
    </p:spTree>
    <p:extLst>
      <p:ext uri="{BB962C8B-B14F-4D97-AF65-F5344CB8AC3E}">
        <p14:creationId xmlns:p14="http://schemas.microsoft.com/office/powerpoint/2010/main" val="30761407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ln/>
        </p:spPr>
        <p:txBody>
          <a:bodyPr/>
          <a:lstStyle/>
          <a:p>
            <a:endParaRPr lang="en-US" dirty="0" smtClean="0"/>
          </a:p>
        </p:txBody>
      </p:sp>
      <p:sp>
        <p:nvSpPr>
          <p:cNvPr id="17411" name="Slide Number Placeholder 3"/>
          <p:cNvSpPr>
            <a:spLocks noGrp="1"/>
          </p:cNvSpPr>
          <p:nvPr>
            <p:ph type="sldNum" sz="quarter" idx="5"/>
          </p:nvPr>
        </p:nvSpPr>
        <p:spPr>
          <a:noFill/>
        </p:spPr>
        <p:txBody>
          <a:bodyPr/>
          <a:lstStyle/>
          <a:p>
            <a:fld id="{BF16775D-2049-4B8F-9F3E-A6D5C1F82EFF}" type="slidenum">
              <a:rPr lang="en-US" smtClean="0">
                <a:cs typeface="Arial" charset="0"/>
              </a:rPr>
              <a:pPr/>
              <a:t>26</a:t>
            </a:fld>
            <a:endParaRPr lang="en-US" dirty="0" smtClean="0">
              <a:cs typeface="Arial" charset="0"/>
            </a:endParaRPr>
          </a:p>
        </p:txBody>
      </p:sp>
    </p:spTree>
    <p:extLst>
      <p:ext uri="{BB962C8B-B14F-4D97-AF65-F5344CB8AC3E}">
        <p14:creationId xmlns:p14="http://schemas.microsoft.com/office/powerpoint/2010/main" val="35919252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noTextEdit="1"/>
          </p:cNvSpPr>
          <p:nvPr>
            <p:ph type="sldImg"/>
          </p:nvPr>
        </p:nvSpPr>
        <p:spPr>
          <a:ln/>
        </p:spPr>
      </p:sp>
      <p:sp>
        <p:nvSpPr>
          <p:cNvPr id="58370" name="Notes Placeholder 2"/>
          <p:cNvSpPr>
            <a:spLocks noGrp="1"/>
          </p:cNvSpPr>
          <p:nvPr>
            <p:ph type="body" idx="1"/>
          </p:nvPr>
        </p:nvSpPr>
        <p:spPr>
          <a:noFill/>
          <a:ln/>
        </p:spPr>
        <p:txBody>
          <a:bodyPr/>
          <a:lstStyle/>
          <a:p>
            <a:endParaRPr lang="en-US" dirty="0" smtClean="0"/>
          </a:p>
        </p:txBody>
      </p:sp>
      <p:sp>
        <p:nvSpPr>
          <p:cNvPr id="58371" name="Slide Number Placeholder 3"/>
          <p:cNvSpPr>
            <a:spLocks noGrp="1"/>
          </p:cNvSpPr>
          <p:nvPr>
            <p:ph type="sldNum" sz="quarter" idx="5"/>
          </p:nvPr>
        </p:nvSpPr>
        <p:spPr>
          <a:noFill/>
        </p:spPr>
        <p:txBody>
          <a:bodyPr/>
          <a:lstStyle/>
          <a:p>
            <a:fld id="{4DC2AAEC-3BEF-47F4-9410-1D2D87A98068}" type="slidenum">
              <a:rPr lang="en-US" smtClean="0">
                <a:cs typeface="Arial" charset="0"/>
              </a:rPr>
              <a:pPr/>
              <a:t>27</a:t>
            </a:fld>
            <a:endParaRPr lang="en-US" dirty="0" smtClean="0">
              <a:cs typeface="Arial" charset="0"/>
            </a:endParaRPr>
          </a:p>
        </p:txBody>
      </p:sp>
    </p:spTree>
    <p:extLst>
      <p:ext uri="{BB962C8B-B14F-4D97-AF65-F5344CB8AC3E}">
        <p14:creationId xmlns:p14="http://schemas.microsoft.com/office/powerpoint/2010/main" val="882652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noTextEdit="1"/>
          </p:cNvSpPr>
          <p:nvPr>
            <p:ph type="sldImg"/>
          </p:nvPr>
        </p:nvSpPr>
        <p:spPr>
          <a:ln/>
        </p:spPr>
      </p:sp>
      <p:sp>
        <p:nvSpPr>
          <p:cNvPr id="19458" name="Notes Placeholder 2"/>
          <p:cNvSpPr>
            <a:spLocks noGrp="1"/>
          </p:cNvSpPr>
          <p:nvPr>
            <p:ph type="body" idx="1"/>
          </p:nvPr>
        </p:nvSpPr>
        <p:spPr>
          <a:noFill/>
          <a:ln/>
        </p:spPr>
        <p:txBody>
          <a:bodyPr/>
          <a:lstStyle/>
          <a:p>
            <a:r>
              <a:rPr lang="en-US" dirty="0" smtClean="0"/>
              <a:t>Historically the study of organizational behavior has not given much attention to emotions.  Emotions were typically seen as irrational so managers tended to work to make the workplace emotion-free.  </a:t>
            </a:r>
          </a:p>
          <a:p>
            <a:endParaRPr lang="en-US" dirty="0" smtClean="0"/>
          </a:p>
          <a:p>
            <a:r>
              <a:rPr lang="en-US" dirty="0" smtClean="0"/>
              <a:t>Often managers viewed emotions as disruptive to the workplace and therefore a hindrance to productivity.  However, when thinking about emotions, typically managers were focusing on negative emotions.  Even though there are some negative emotions that could hinder productivity, there is no doubt that workers bring their emotions to the workplace.  Therefore, any study in organizational behavior would not be complete without considering the roles of emotions in the workplace.</a:t>
            </a:r>
          </a:p>
          <a:p>
            <a:endParaRPr lang="en-US" dirty="0" smtClean="0"/>
          </a:p>
        </p:txBody>
      </p:sp>
      <p:sp>
        <p:nvSpPr>
          <p:cNvPr id="19459" name="Slide Number Placeholder 3"/>
          <p:cNvSpPr>
            <a:spLocks noGrp="1"/>
          </p:cNvSpPr>
          <p:nvPr>
            <p:ph type="sldNum" sz="quarter" idx="5"/>
          </p:nvPr>
        </p:nvSpPr>
        <p:spPr>
          <a:noFill/>
        </p:spPr>
        <p:txBody>
          <a:bodyPr/>
          <a:lstStyle/>
          <a:p>
            <a:fld id="{4DEAAC3F-A6BF-4ECC-9D99-E0C19D971D71}" type="slidenum">
              <a:rPr lang="en-US" smtClean="0">
                <a:cs typeface="Arial" charset="0"/>
              </a:rPr>
              <a:pPr/>
              <a:t>3</a:t>
            </a:fld>
            <a:endParaRPr lang="en-US" dirty="0" smtClean="0">
              <a:cs typeface="Arial" charset="0"/>
            </a:endParaRPr>
          </a:p>
        </p:txBody>
      </p:sp>
    </p:spTree>
    <p:extLst>
      <p:ext uri="{BB962C8B-B14F-4D97-AF65-F5344CB8AC3E}">
        <p14:creationId xmlns:p14="http://schemas.microsoft.com/office/powerpoint/2010/main" val="2368557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noTextEdit="1"/>
          </p:cNvSpPr>
          <p:nvPr>
            <p:ph type="sldImg"/>
          </p:nvPr>
        </p:nvSpPr>
        <p:spPr>
          <a:ln/>
        </p:spPr>
      </p:sp>
      <p:sp>
        <p:nvSpPr>
          <p:cNvPr id="21506" name="Notes Placeholder 2"/>
          <p:cNvSpPr>
            <a:spLocks noGrp="1"/>
          </p:cNvSpPr>
          <p:nvPr>
            <p:ph type="body" idx="1"/>
          </p:nvPr>
        </p:nvSpPr>
        <p:spPr>
          <a:noFill/>
          <a:ln/>
        </p:spPr>
        <p:txBody>
          <a:bodyPr/>
          <a:lstStyle/>
          <a:p>
            <a:r>
              <a:rPr lang="en-US" dirty="0" smtClean="0"/>
              <a:t>Affect is a generic term that covers a broad range of feelings people experience.  This includes both emotions and moods.  Emotions are intense feelings that are directed at someone or something.  Moods are the feelings that tend to be less intense than emotions and that lack a contextual stimulus.  </a:t>
            </a:r>
          </a:p>
          <a:p>
            <a:endParaRPr lang="en-US" dirty="0" smtClean="0"/>
          </a:p>
          <a:p>
            <a:endParaRPr lang="en-US" dirty="0" smtClean="0"/>
          </a:p>
          <a:p>
            <a:endParaRPr lang="en-US" dirty="0" smtClean="0"/>
          </a:p>
          <a:p>
            <a:endParaRPr lang="en-US" dirty="0" smtClean="0"/>
          </a:p>
        </p:txBody>
      </p:sp>
      <p:sp>
        <p:nvSpPr>
          <p:cNvPr id="21507" name="Slide Number Placeholder 3"/>
          <p:cNvSpPr>
            <a:spLocks noGrp="1"/>
          </p:cNvSpPr>
          <p:nvPr>
            <p:ph type="sldNum" sz="quarter" idx="5"/>
          </p:nvPr>
        </p:nvSpPr>
        <p:spPr>
          <a:noFill/>
        </p:spPr>
        <p:txBody>
          <a:bodyPr/>
          <a:lstStyle/>
          <a:p>
            <a:fld id="{D1A39500-E6D1-47A6-B31A-DF3D32A27D94}" type="slidenum">
              <a:rPr lang="en-US" smtClean="0">
                <a:cs typeface="Arial" charset="0"/>
              </a:rPr>
              <a:pPr/>
              <a:t>4</a:t>
            </a:fld>
            <a:endParaRPr lang="en-US" dirty="0" smtClean="0">
              <a:cs typeface="Arial" charset="0"/>
            </a:endParaRPr>
          </a:p>
        </p:txBody>
      </p:sp>
    </p:spTree>
    <p:extLst>
      <p:ext uri="{BB962C8B-B14F-4D97-AF65-F5344CB8AC3E}">
        <p14:creationId xmlns:p14="http://schemas.microsoft.com/office/powerpoint/2010/main" val="6400724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noTextEdit="1"/>
          </p:cNvSpPr>
          <p:nvPr>
            <p:ph type="sldImg"/>
          </p:nvPr>
        </p:nvSpPr>
        <p:spPr>
          <a:ln/>
        </p:spPr>
      </p:sp>
      <p:sp>
        <p:nvSpPr>
          <p:cNvPr id="19458" name="Notes Placeholder 2"/>
          <p:cNvSpPr>
            <a:spLocks noGrp="1"/>
          </p:cNvSpPr>
          <p:nvPr>
            <p:ph type="body" idx="1"/>
          </p:nvPr>
        </p:nvSpPr>
        <p:spPr>
          <a:noFill/>
          <a:ln/>
        </p:spPr>
        <p:txBody>
          <a:bodyPr/>
          <a:lstStyle/>
          <a:p>
            <a:r>
              <a:rPr lang="en-US" dirty="0" smtClean="0"/>
              <a:t>Many researchers agree on six essentially universal emotions – anger, fear, sadness, happiness, disgust, and surprise.  Some even plot them along a continuum: happiness – surprise – fear – sadness – anger – disgust.  The closer two emotions are to each other on this continuum, the more likely people will confuse them.   </a:t>
            </a:r>
          </a:p>
        </p:txBody>
      </p:sp>
      <p:sp>
        <p:nvSpPr>
          <p:cNvPr id="19459" name="Slide Number Placeholder 3"/>
          <p:cNvSpPr>
            <a:spLocks noGrp="1"/>
          </p:cNvSpPr>
          <p:nvPr>
            <p:ph type="sldNum" sz="quarter" idx="5"/>
          </p:nvPr>
        </p:nvSpPr>
        <p:spPr>
          <a:noFill/>
        </p:spPr>
        <p:txBody>
          <a:bodyPr/>
          <a:lstStyle/>
          <a:p>
            <a:fld id="{4DEAAC3F-A6BF-4ECC-9D99-E0C19D971D71}" type="slidenum">
              <a:rPr lang="en-US" smtClean="0">
                <a:cs typeface="Arial" charset="0"/>
              </a:rPr>
              <a:pPr/>
              <a:t>5</a:t>
            </a:fld>
            <a:endParaRPr lang="en-US" dirty="0" smtClean="0">
              <a:cs typeface="Arial" charset="0"/>
            </a:endParaRPr>
          </a:p>
        </p:txBody>
      </p:sp>
    </p:spTree>
    <p:extLst>
      <p:ext uri="{BB962C8B-B14F-4D97-AF65-F5344CB8AC3E}">
        <p14:creationId xmlns:p14="http://schemas.microsoft.com/office/powerpoint/2010/main" val="23916653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noTextEdit="1"/>
          </p:cNvSpPr>
          <p:nvPr>
            <p:ph type="sldImg"/>
          </p:nvPr>
        </p:nvSpPr>
        <p:spPr>
          <a:ln/>
        </p:spPr>
      </p:sp>
      <p:sp>
        <p:nvSpPr>
          <p:cNvPr id="19458"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Our basic moods carry positive and negative affects; they cannot be neutral.  Emotions are grouped into general mood states.  </a:t>
            </a:r>
          </a:p>
        </p:txBody>
      </p:sp>
      <p:sp>
        <p:nvSpPr>
          <p:cNvPr id="19459" name="Slide Number Placeholder 3"/>
          <p:cNvSpPr>
            <a:spLocks noGrp="1"/>
          </p:cNvSpPr>
          <p:nvPr>
            <p:ph type="sldNum" sz="quarter" idx="5"/>
          </p:nvPr>
        </p:nvSpPr>
        <p:spPr>
          <a:noFill/>
        </p:spPr>
        <p:txBody>
          <a:bodyPr/>
          <a:lstStyle/>
          <a:p>
            <a:fld id="{4DEAAC3F-A6BF-4ECC-9D99-E0C19D971D71}" type="slidenum">
              <a:rPr lang="en-US" smtClean="0">
                <a:cs typeface="Arial" charset="0"/>
              </a:rPr>
              <a:pPr/>
              <a:t>6</a:t>
            </a:fld>
            <a:endParaRPr lang="en-US" dirty="0" smtClean="0">
              <a:cs typeface="Arial" charset="0"/>
            </a:endParaRPr>
          </a:p>
        </p:txBody>
      </p:sp>
    </p:spTree>
    <p:extLst>
      <p:ext uri="{BB962C8B-B14F-4D97-AF65-F5344CB8AC3E}">
        <p14:creationId xmlns:p14="http://schemas.microsoft.com/office/powerpoint/2010/main" val="1734805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noTextEdit="1"/>
          </p:cNvSpPr>
          <p:nvPr>
            <p:ph type="sldImg"/>
          </p:nvPr>
        </p:nvSpPr>
        <p:spPr>
          <a:ln/>
        </p:spPr>
      </p:sp>
      <p:sp>
        <p:nvSpPr>
          <p:cNvPr id="19458"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degree to which people experience positive and negative emotions varies across cultures. Some cultures value certain emotions more than others, which leads individuals to change their perspective on experiencing those emotions. </a:t>
            </a:r>
          </a:p>
        </p:txBody>
      </p:sp>
      <p:sp>
        <p:nvSpPr>
          <p:cNvPr id="19459" name="Slide Number Placeholder 3"/>
          <p:cNvSpPr>
            <a:spLocks noGrp="1"/>
          </p:cNvSpPr>
          <p:nvPr>
            <p:ph type="sldNum" sz="quarter" idx="5"/>
          </p:nvPr>
        </p:nvSpPr>
        <p:spPr>
          <a:noFill/>
        </p:spPr>
        <p:txBody>
          <a:bodyPr/>
          <a:lstStyle/>
          <a:p>
            <a:fld id="{4DEAAC3F-A6BF-4ECC-9D99-E0C19D971D71}" type="slidenum">
              <a:rPr lang="en-US" smtClean="0">
                <a:cs typeface="Arial" charset="0"/>
              </a:rPr>
              <a:pPr/>
              <a:t>7</a:t>
            </a:fld>
            <a:endParaRPr lang="en-US" dirty="0" smtClean="0">
              <a:cs typeface="Arial" charset="0"/>
            </a:endParaRPr>
          </a:p>
        </p:txBody>
      </p:sp>
    </p:spTree>
    <p:extLst>
      <p:ext uri="{BB962C8B-B14F-4D97-AF65-F5344CB8AC3E}">
        <p14:creationId xmlns:p14="http://schemas.microsoft.com/office/powerpoint/2010/main" val="12123361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a:ln/>
        </p:spPr>
      </p:sp>
      <p:sp>
        <p:nvSpPr>
          <p:cNvPr id="25602" name="Notes Placeholder 2"/>
          <p:cNvSpPr>
            <a:spLocks noGrp="1"/>
          </p:cNvSpPr>
          <p:nvPr>
            <p:ph type="body" idx="1"/>
          </p:nvPr>
        </p:nvSpPr>
        <p:spPr>
          <a:noFill/>
          <a:ln/>
        </p:spPr>
        <p:txBody>
          <a:bodyPr/>
          <a:lstStyle/>
          <a:p>
            <a:r>
              <a:rPr lang="en-US" dirty="0" smtClean="0"/>
              <a:t>There are some who think that emotions are linked to irrationality and expressing emotions in public may be damaging to your career or status.  However, research has shown that emotions are necessary for rational thinking.    </a:t>
            </a:r>
          </a:p>
          <a:p>
            <a:endParaRPr lang="en-US" dirty="0" smtClean="0"/>
          </a:p>
          <a:p>
            <a:r>
              <a:rPr lang="en-US" dirty="0" smtClean="0"/>
              <a:t>People who are behaving ethically are at least partially making decisions based on their emotions and feelings.  </a:t>
            </a:r>
          </a:p>
          <a:p>
            <a:endParaRPr lang="en-US" dirty="0" smtClean="0"/>
          </a:p>
          <a:p>
            <a:r>
              <a:rPr lang="en-US" dirty="0" smtClean="0"/>
              <a:t>Emotions help us make better decisions and help us understand the world around us.  If we are going to make decisions, we need to incorporate both thinking and feeling.</a:t>
            </a:r>
          </a:p>
          <a:p>
            <a:endParaRPr lang="en-US" dirty="0" smtClean="0"/>
          </a:p>
        </p:txBody>
      </p:sp>
      <p:sp>
        <p:nvSpPr>
          <p:cNvPr id="25603" name="Slide Number Placeholder 3"/>
          <p:cNvSpPr>
            <a:spLocks noGrp="1"/>
          </p:cNvSpPr>
          <p:nvPr>
            <p:ph type="sldNum" sz="quarter" idx="5"/>
          </p:nvPr>
        </p:nvSpPr>
        <p:spPr>
          <a:noFill/>
        </p:spPr>
        <p:txBody>
          <a:bodyPr/>
          <a:lstStyle/>
          <a:p>
            <a:fld id="{EAC3B16F-F42F-4297-9E95-BA6BA4457032}" type="slidenum">
              <a:rPr lang="en-US" smtClean="0">
                <a:cs typeface="Arial" charset="0"/>
              </a:rPr>
              <a:pPr/>
              <a:t>8</a:t>
            </a:fld>
            <a:endParaRPr lang="en-US" dirty="0" smtClean="0">
              <a:cs typeface="Arial" charset="0"/>
            </a:endParaRPr>
          </a:p>
        </p:txBody>
      </p:sp>
    </p:spTree>
    <p:extLst>
      <p:ext uri="{BB962C8B-B14F-4D97-AF65-F5344CB8AC3E}">
        <p14:creationId xmlns:p14="http://schemas.microsoft.com/office/powerpoint/2010/main" val="13642893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a:ln/>
        </p:spPr>
      </p:sp>
      <p:sp>
        <p:nvSpPr>
          <p:cNvPr id="29698"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Affectively intense people experience both positive and negative emotions more deeply. Many are happier toward the end of the week or mid-day. </a:t>
            </a:r>
          </a:p>
          <a:p>
            <a:endParaRPr lang="en-US" dirty="0" smtClean="0"/>
          </a:p>
        </p:txBody>
      </p:sp>
      <p:sp>
        <p:nvSpPr>
          <p:cNvPr id="29699" name="Slide Number Placeholder 3"/>
          <p:cNvSpPr>
            <a:spLocks noGrp="1"/>
          </p:cNvSpPr>
          <p:nvPr>
            <p:ph type="sldNum" sz="quarter" idx="5"/>
          </p:nvPr>
        </p:nvSpPr>
        <p:spPr>
          <a:noFill/>
        </p:spPr>
        <p:txBody>
          <a:bodyPr/>
          <a:lstStyle/>
          <a:p>
            <a:fld id="{E193D031-0B5A-446E-8718-222C29E57DC9}" type="slidenum">
              <a:rPr lang="en-US" smtClean="0">
                <a:cs typeface="Arial" charset="0"/>
              </a:rPr>
              <a:pPr/>
              <a:t>9</a:t>
            </a:fld>
            <a:endParaRPr lang="en-US" dirty="0" smtClean="0">
              <a:cs typeface="Arial" charset="0"/>
            </a:endParaRPr>
          </a:p>
        </p:txBody>
      </p:sp>
    </p:spTree>
    <p:extLst>
      <p:ext uri="{BB962C8B-B14F-4D97-AF65-F5344CB8AC3E}">
        <p14:creationId xmlns:p14="http://schemas.microsoft.com/office/powerpoint/2010/main" val="789865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solidFill>
                  <a:schemeClr val="tx1"/>
                </a:solidFill>
              </a:defRPr>
            </a:lvl1pPr>
          </a:lstStyle>
          <a:p>
            <a:r>
              <a:rPr kumimoji="0" lang="en-US" smtClean="0"/>
              <a:t>Click to edit Master title style</a:t>
            </a:r>
            <a:endParaRPr kumimoji="0" lang="en-US" dirty="0"/>
          </a:p>
        </p:txBody>
      </p:sp>
      <p:sp>
        <p:nvSpPr>
          <p:cNvPr id="4" name="Footer Placeholder 3"/>
          <p:cNvSpPr>
            <a:spLocks noGrp="1"/>
          </p:cNvSpPr>
          <p:nvPr>
            <p:ph type="ftr" sz="quarter" idx="11"/>
          </p:nvPr>
        </p:nvSpPr>
        <p:spPr/>
        <p:txBody>
          <a:bodyPr/>
          <a:lstStyle/>
          <a:p>
            <a:pPr>
              <a:defRPr/>
            </a:pPr>
            <a:r>
              <a:rPr lang="en-US" dirty="0" smtClean="0"/>
              <a:t>Copyright ©2016 Pearson Education, Inc. </a:t>
            </a:r>
            <a:endParaRPr lang="en-US" dirty="0"/>
          </a:p>
        </p:txBody>
      </p:sp>
    </p:spTree>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8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©2015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9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©2015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0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©2015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2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©2015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5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©2015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14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©2015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17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©2015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18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©2015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9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©2015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20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©2015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cSld name="1_Title Slide">
    <p:spTree>
      <p:nvGrpSpPr>
        <p:cNvPr id="1" name=""/>
        <p:cNvGrpSpPr/>
        <p:nvPr/>
      </p:nvGrpSpPr>
      <p:grpSpPr>
        <a:xfrm>
          <a:off x="0" y="0"/>
          <a:ext cx="0" cy="0"/>
          <a:chOff x="0" y="0"/>
          <a:chExt cx="0" cy="0"/>
        </a:xfrm>
      </p:grpSpPr>
      <p:sp>
        <p:nvSpPr>
          <p:cNvPr id="5" name="Slide Number Placeholder 13"/>
          <p:cNvSpPr>
            <a:spLocks noGrp="1"/>
          </p:cNvSpPr>
          <p:nvPr>
            <p:ph type="sldNum" sz="quarter" idx="10"/>
          </p:nvPr>
        </p:nvSpPr>
        <p:spPr>
          <a:xfrm rot="10800000" flipV="1">
            <a:off x="8157365" y="5760498"/>
            <a:ext cx="986635" cy="810953"/>
          </a:xfrm>
        </p:spPr>
        <p:txBody>
          <a:bodyPr/>
          <a:lstStyle>
            <a:lvl1pPr>
              <a:defRPr/>
            </a:lvl1pPr>
          </a:lstStyle>
          <a:p>
            <a:pPr>
              <a:defRPr/>
            </a:pPr>
            <a:r>
              <a:rPr lang="en-US" dirty="0" smtClean="0"/>
              <a:t>4-</a:t>
            </a:r>
            <a:fld id="{4BCFD7ED-5D75-4C3D-A33A-406B586970B0}" type="slidenum">
              <a:rPr lang="en-US" smtClean="0"/>
              <a:pPr>
                <a:defRPr/>
              </a:pPr>
              <a:t>‹#›</a:t>
            </a:fld>
            <a:endParaRPr lang="en-US" dirty="0"/>
          </a:p>
        </p:txBody>
      </p:sp>
      <p:sp>
        <p:nvSpPr>
          <p:cNvPr id="3" name="Rectangle 2"/>
          <p:cNvSpPr/>
          <p:nvPr/>
        </p:nvSpPr>
        <p:spPr>
          <a:xfrm>
            <a:off x="1460305" y="5939752"/>
            <a:ext cx="6784975" cy="714375"/>
          </a:xfrm>
          <a:prstGeom prst="rect">
            <a:avLst/>
          </a:prstGeom>
          <a:solidFill>
            <a:srgbClr val="FFFF00"/>
          </a:solidFill>
          <a:ln w="38100" cap="rnd" cmpd="dbl" algn="ctr">
            <a:solidFill>
              <a:schemeClr val="tx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r>
              <a:rPr lang="en-US" sz="1200" dirty="0">
                <a:solidFill>
                  <a:schemeClr val="tx2"/>
                </a:solidFill>
              </a:rPr>
              <a:t>Copyright ©</a:t>
            </a:r>
            <a:r>
              <a:rPr lang="en-US" sz="1200" dirty="0" smtClean="0">
                <a:solidFill>
                  <a:schemeClr val="tx2"/>
                </a:solidFill>
              </a:rPr>
              <a:t>2016 </a:t>
            </a:r>
            <a:r>
              <a:rPr lang="en-US" sz="1200" dirty="0">
                <a:solidFill>
                  <a:schemeClr val="tx2"/>
                </a:solidFill>
              </a:rPr>
              <a:t>Pearson Education, Inc.</a:t>
            </a:r>
            <a:r>
              <a:rPr lang="en-US" sz="1200" dirty="0" smtClean="0">
                <a:solidFill>
                  <a:schemeClr val="tx2"/>
                </a:solidFill>
              </a:rPr>
              <a:t> </a:t>
            </a:r>
            <a:endParaRPr lang="en-US" sz="1200" dirty="0">
              <a:solidFill>
                <a:schemeClr val="tx2"/>
              </a:solidFill>
            </a:endParaRPr>
          </a:p>
        </p:txBody>
      </p:sp>
    </p:spTree>
  </p:cSld>
  <p:clrMapOvr>
    <a:masterClrMapping/>
  </p:clrMapOvr>
  <p:transition spd="slow">
    <p:wip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21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©2015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cSld name="2_Title Slide">
    <p:spTree>
      <p:nvGrpSpPr>
        <p:cNvPr id="1" name=""/>
        <p:cNvGrpSpPr/>
        <p:nvPr/>
      </p:nvGrpSpPr>
      <p:grpSpPr>
        <a:xfrm>
          <a:off x="0" y="0"/>
          <a:ext cx="0" cy="0"/>
          <a:chOff x="0" y="0"/>
          <a:chExt cx="0" cy="0"/>
        </a:xfrm>
      </p:grpSpPr>
      <p:sp>
        <p:nvSpPr>
          <p:cNvPr id="2" name="Rectangle 1"/>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3" name="Rectangle 2"/>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4" name="Rectangle 3"/>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r>
              <a:rPr lang="en-US" sz="1200" dirty="0">
                <a:solidFill>
                  <a:schemeClr val="bg1"/>
                </a:solidFill>
              </a:rPr>
              <a:t>Copyright ©</a:t>
            </a:r>
            <a:r>
              <a:rPr lang="en-US" sz="1200" dirty="0" smtClean="0">
                <a:solidFill>
                  <a:schemeClr val="bg1"/>
                </a:solidFill>
              </a:rPr>
              <a:t>2015 </a:t>
            </a:r>
            <a:r>
              <a:rPr lang="en-US" sz="1200" dirty="0">
                <a:solidFill>
                  <a:schemeClr val="bg1"/>
                </a:solidFill>
              </a:rPr>
              <a:t>Pearson Education, Inc.</a:t>
            </a:r>
            <a:r>
              <a:rPr lang="en-US" sz="1200" dirty="0" smtClean="0">
                <a:solidFill>
                  <a:schemeClr val="bg1"/>
                </a:solidFill>
              </a:rPr>
              <a:t> </a:t>
            </a:r>
            <a:endParaRPr lang="en-US" sz="1200" dirty="0">
              <a:solidFill>
                <a:schemeClr val="bg1"/>
              </a:solidFill>
            </a:endParaRPr>
          </a:p>
        </p:txBody>
      </p:sp>
      <p:sp>
        <p:nvSpPr>
          <p:cNvPr id="5" name="Slide Number Placeholder 13"/>
          <p:cNvSpPr>
            <a:spLocks noGrp="1"/>
          </p:cNvSpPr>
          <p:nvPr>
            <p:ph type="sldNum" sz="quarter" idx="10"/>
          </p:nvPr>
        </p:nvSpPr>
        <p:spPr/>
        <p:txBody>
          <a:bodyPr/>
          <a:lstStyle>
            <a:lvl1pPr>
              <a:defRPr/>
            </a:lvl1p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rot="16200000">
            <a:off x="7551351" y="1645920"/>
            <a:ext cx="2438399" cy="365760"/>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pPr>
              <a:defRPr/>
            </a:pPr>
            <a:r>
              <a:rPr lang="en-US" dirty="0" smtClean="0"/>
              <a:t>4-</a:t>
            </a:r>
            <a:fld id="{298A83B3-CAC3-4324-9A2E-4424E9786CBD}" type="slidenum">
              <a:rPr lang="en-US" smtClean="0"/>
              <a:pPr>
                <a:defRPr/>
              </a:pPr>
              <a:t>‹#›</a:t>
            </a:fld>
            <a:endParaRPr lang="en-US" dirty="0"/>
          </a:p>
        </p:txBody>
      </p:sp>
      <p:sp>
        <p:nvSpPr>
          <p:cNvPr id="8" name="TextBox 7"/>
          <p:cNvSpPr txBox="1"/>
          <p:nvPr userDrawn="1"/>
        </p:nvSpPr>
        <p:spPr>
          <a:xfrm>
            <a:off x="625460" y="6388905"/>
            <a:ext cx="7589500" cy="646331"/>
          </a:xfrm>
          <a:prstGeom prst="rect">
            <a:avLst/>
          </a:prstGeom>
          <a:noFill/>
        </p:spPr>
        <p:txBody>
          <a:bodyPr wrap="square" rtlCol="0">
            <a:spAutoFit/>
          </a:bodyPr>
          <a:lstStyle/>
          <a:p>
            <a:pPr marL="0" marR="0" indent="0" algn="ctr" defTabSz="914400" rtl="0" eaLnBrk="1" fontAlgn="base" latinLnBrk="0" hangingPunct="1">
              <a:lnSpc>
                <a:spcPct val="100000"/>
              </a:lnSpc>
              <a:spcBef>
                <a:spcPct val="0"/>
              </a:spcBef>
              <a:spcAft>
                <a:spcPct val="0"/>
              </a:spcAft>
              <a:buClrTx/>
              <a:buSzTx/>
              <a:buFontTx/>
              <a:buNone/>
              <a:tabLst/>
              <a:defRPr/>
            </a:pPr>
            <a:r>
              <a:rPr lang="en-US" sz="1200" dirty="0" smtClean="0">
                <a:solidFill>
                  <a:schemeClr val="tx2"/>
                </a:solidFill>
              </a:rPr>
              <a:t>Copyright ©2016 Pearson Education, Inc. </a:t>
            </a:r>
          </a:p>
          <a:p>
            <a:endParaRPr lang="en-US" dirty="0">
              <a:solidFill>
                <a:schemeClr val="tx2"/>
              </a:solidFill>
            </a:endParaRPr>
          </a:p>
        </p:txBody>
      </p:sp>
    </p:spTree>
  </p:cSld>
  <p:clrMapOvr>
    <a:masterClrMapping/>
  </p:clrMapOvr>
  <p:transition spd="slow">
    <p:randomBar dir="vert"/>
  </p:transition>
  <p:timing>
    <p:tnLst>
      <p:par>
        <p:cTn id="1" dur="indefinite" restart="never" nodeType="tmRoot"/>
      </p:par>
    </p:tnLst>
  </p:timing>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rot="16200000">
            <a:off x="7551351" y="1645920"/>
            <a:ext cx="2438399" cy="365760"/>
          </a:xfrm>
          <a:prstGeom prst="rect">
            <a:avLst/>
          </a:prstGeom>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r>
              <a:rPr lang="en-US" dirty="0" smtClean="0"/>
              <a:t>Copyright ©2016 Pearson Education, Inc. </a:t>
            </a:r>
            <a:endParaRPr lang="en-US" dirty="0"/>
          </a:p>
        </p:txBody>
      </p:sp>
      <p:sp>
        <p:nvSpPr>
          <p:cNvPr id="9" name="Slide Number Placeholder 8"/>
          <p:cNvSpPr>
            <a:spLocks noGrp="1"/>
          </p:cNvSpPr>
          <p:nvPr>
            <p:ph type="sldNum" sz="quarter" idx="12"/>
          </p:nvPr>
        </p:nvSpPr>
        <p:spPr/>
        <p:txBody>
          <a:bodyPr/>
          <a:lstStyle/>
          <a:p>
            <a:pPr>
              <a:defRPr/>
            </a:pPr>
            <a:r>
              <a:rPr lang="en-US" dirty="0" smtClean="0"/>
              <a:t>3-</a:t>
            </a:r>
            <a:fld id="{ECD14E2E-C0C2-4F05-8FDB-B20D31CFA6E3}" type="slidenum">
              <a:rPr lang="en-US" smtClean="0"/>
              <a:pPr>
                <a:defRPr/>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userDrawn="1">
  <p:cSld name="3_Title Slide">
    <p:spTree>
      <p:nvGrpSpPr>
        <p:cNvPr id="1" name=""/>
        <p:cNvGrpSpPr/>
        <p:nvPr/>
      </p:nvGrpSpPr>
      <p:grpSpPr>
        <a:xfrm>
          <a:off x="0" y="0"/>
          <a:ext cx="0" cy="0"/>
          <a:chOff x="0" y="0"/>
          <a:chExt cx="0" cy="0"/>
        </a:xfrm>
      </p:grpSpPr>
      <p:sp>
        <p:nvSpPr>
          <p:cNvPr id="2" name="Rectangle 1"/>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3" name="Rectangle 2"/>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4" name="Rectangle 3"/>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5" name="Text Box 5"/>
          <p:cNvSpPr txBox="1">
            <a:spLocks noChangeArrowheads="1"/>
          </p:cNvSpPr>
          <p:nvPr userDrawn="1"/>
        </p:nvSpPr>
        <p:spPr bwMode="auto">
          <a:xfrm>
            <a:off x="3884307" y="6313488"/>
            <a:ext cx="3018449" cy="276999"/>
          </a:xfrm>
          <a:prstGeom prst="rect">
            <a:avLst/>
          </a:prstGeom>
          <a:noFill/>
          <a:ln w="9525">
            <a:noFill/>
            <a:miter lim="800000"/>
            <a:headEnd/>
            <a:tailEnd/>
          </a:ln>
          <a:effectLst/>
        </p:spPr>
        <p:txBody>
          <a:bodyPr wrap="none">
            <a:spAutoFit/>
          </a:bodyPr>
          <a:lstStyle/>
          <a:p>
            <a:pPr algn="ctr">
              <a:defRPr/>
            </a:pPr>
            <a:r>
              <a:rPr lang="en-US" sz="1200" dirty="0">
                <a:solidFill>
                  <a:srgbClr val="161616"/>
                </a:solidFill>
                <a:cs typeface="+mn-cs"/>
              </a:rPr>
              <a:t>Copyright ©</a:t>
            </a:r>
            <a:r>
              <a:rPr lang="en-US" sz="1200" dirty="0" smtClean="0">
                <a:solidFill>
                  <a:srgbClr val="161616"/>
                </a:solidFill>
                <a:cs typeface="+mn-cs"/>
              </a:rPr>
              <a:t>2014 </a:t>
            </a:r>
            <a:r>
              <a:rPr lang="en-US" sz="1200" dirty="0">
                <a:solidFill>
                  <a:srgbClr val="161616"/>
                </a:solidFill>
                <a:cs typeface="+mn-cs"/>
              </a:rPr>
              <a:t>Pearson Education, Inc.</a:t>
            </a:r>
            <a:r>
              <a:rPr lang="en-US" sz="1200" dirty="0" smtClean="0">
                <a:solidFill>
                  <a:srgbClr val="161616"/>
                </a:solidFill>
                <a:cs typeface="+mn-cs"/>
              </a:rPr>
              <a:t> </a:t>
            </a:r>
            <a:endParaRPr lang="en-US" sz="1200" dirty="0">
              <a:solidFill>
                <a:srgbClr val="161616"/>
              </a:solidFill>
              <a:cs typeface="+mn-cs"/>
            </a:endParaRPr>
          </a:p>
        </p:txBody>
      </p:sp>
      <p:sp>
        <p:nvSpPr>
          <p:cNvPr id="6" name="Footer Placeholder 16"/>
          <p:cNvSpPr>
            <a:spLocks noGrp="1"/>
          </p:cNvSpPr>
          <p:nvPr>
            <p:ph type="ftr" sz="quarter" idx="10"/>
          </p:nvPr>
        </p:nvSpPr>
        <p:spPr>
          <a:xfrm>
            <a:off x="2085975" y="236538"/>
            <a:ext cx="5867400" cy="365125"/>
          </a:xfrm>
        </p:spPr>
        <p:txBody>
          <a:bodyPr/>
          <a:lstStyle>
            <a:lvl1pPr algn="r">
              <a:defRPr>
                <a:solidFill>
                  <a:schemeClr val="tx2"/>
                </a:solidFill>
              </a:defRPr>
            </a:lvl1pPr>
          </a:lstStyle>
          <a:p>
            <a:pPr>
              <a:defRPr/>
            </a:pPr>
            <a:r>
              <a:rPr lang="en-US" dirty="0" smtClean="0"/>
              <a:t>Copyright ©2015 Pearson Education, Inc. </a:t>
            </a:r>
            <a:endParaRPr lang="en-US" dirty="0"/>
          </a:p>
        </p:txBody>
      </p:sp>
      <p:sp>
        <p:nvSpPr>
          <p:cNvPr id="7" name="Slide Number Placeholder 28"/>
          <p:cNvSpPr>
            <a:spLocks noGrp="1"/>
          </p:cNvSpPr>
          <p:nvPr>
            <p:ph type="sldNum" sz="quarter" idx="11"/>
          </p:nvPr>
        </p:nvSpPr>
        <p:spPr>
          <a:xfrm>
            <a:off x="8001000" y="228600"/>
            <a:ext cx="838200" cy="381000"/>
          </a:xfrm>
        </p:spPr>
        <p:txBody>
          <a:bodyPr/>
          <a:lstStyle>
            <a:lvl1pPr>
              <a:defRPr>
                <a:solidFill>
                  <a:schemeClr val="tx2"/>
                </a:solidFill>
              </a:defRPr>
            </a:lvl1pPr>
          </a:lstStyle>
          <a:p>
            <a:pPr>
              <a:defRPr/>
            </a:pPr>
            <a:r>
              <a:rPr lang="en-US" dirty="0" smtClean="0"/>
              <a:t>4-</a:t>
            </a:r>
            <a:fld id="{4BCFD7ED-5D75-4C3D-A33A-406B586970B0}" type="slidenum">
              <a:rPr lang="en-US" smtClean="0"/>
              <a:pPr>
                <a:defRPr/>
              </a:pPr>
              <a:t>‹#›</a:t>
            </a:fld>
            <a:endParaRPr lang="en-US" dirty="0"/>
          </a:p>
        </p:txBody>
      </p:sp>
    </p:spTree>
  </p:cSld>
  <p:clrMapOvr>
    <a:masterClrMapping/>
  </p:clrMapOvr>
  <p:transition spd="slow">
    <p:wip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solidFill>
                  <a:schemeClr val="tx1"/>
                </a:solidFill>
              </a:defRPr>
            </a:lvl1pPr>
          </a:lstStyle>
          <a:p>
            <a:r>
              <a:rPr kumimoji="0" lang="en-US" smtClean="0"/>
              <a:t>Click to edit Master title style</a:t>
            </a:r>
            <a:endParaRPr kumimoji="0" lang="en-US" dirty="0"/>
          </a:p>
        </p:txBody>
      </p:sp>
      <p:sp>
        <p:nvSpPr>
          <p:cNvPr id="4" name="Footer Placeholder 3"/>
          <p:cNvSpPr>
            <a:spLocks noGrp="1"/>
          </p:cNvSpPr>
          <p:nvPr>
            <p:ph type="ftr" sz="quarter" idx="11"/>
          </p:nvPr>
        </p:nvSpPr>
        <p:spPr/>
        <p:txBody>
          <a:bodyPr/>
          <a:lstStyle/>
          <a:p>
            <a:pPr>
              <a:defRPr/>
            </a:pPr>
            <a:r>
              <a:rPr lang="en-US" dirty="0" smtClean="0"/>
              <a:t>Copyright ©2016 Pearson Education, Inc. </a:t>
            </a:r>
            <a:endParaRPr lang="en-US" dirty="0"/>
          </a:p>
        </p:txBody>
      </p:sp>
    </p:spTree>
    <p:extLst>
      <p:ext uri="{BB962C8B-B14F-4D97-AF65-F5344CB8AC3E}">
        <p14:creationId xmlns:p14="http://schemas.microsoft.com/office/powerpoint/2010/main" val="19002582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sp>
        <p:nvSpPr>
          <p:cNvPr id="5" name="Slide Number Placeholder 13"/>
          <p:cNvSpPr>
            <a:spLocks noGrp="1"/>
          </p:cNvSpPr>
          <p:nvPr>
            <p:ph type="sldNum" sz="quarter" idx="10"/>
          </p:nvPr>
        </p:nvSpPr>
        <p:spPr/>
        <p:txBody>
          <a:bodyPr/>
          <a:lstStyle>
            <a:lvl1pPr>
              <a:defRPr/>
            </a:lvl1pPr>
          </a:lstStyle>
          <a:p>
            <a:pPr>
              <a:defRPr/>
            </a:pPr>
            <a:r>
              <a:rPr lang="en-US" dirty="0" smtClean="0"/>
              <a:t>1-</a:t>
            </a:r>
            <a:fld id="{C485CB6F-B7BB-4498-8002-7AA065AA9E1D}" type="slidenum">
              <a:rPr lang="en-US" smtClean="0"/>
              <a:pPr>
                <a:defRPr/>
              </a:pPr>
              <a:t>‹#›</a:t>
            </a:fld>
            <a:endParaRPr lang="en-US" dirty="0"/>
          </a:p>
        </p:txBody>
      </p:sp>
      <p:sp>
        <p:nvSpPr>
          <p:cNvPr id="3" name="Rectangle 2"/>
          <p:cNvSpPr/>
          <p:nvPr userDrawn="1"/>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r>
              <a:rPr lang="en-US" sz="1200" dirty="0">
                <a:solidFill>
                  <a:schemeClr val="tx2"/>
                </a:solidFill>
              </a:rPr>
              <a:t>Copyright ©</a:t>
            </a:r>
            <a:r>
              <a:rPr lang="en-US" sz="1200" dirty="0" smtClean="0">
                <a:solidFill>
                  <a:schemeClr val="tx2"/>
                </a:solidFill>
              </a:rPr>
              <a:t>2015 </a:t>
            </a:r>
            <a:r>
              <a:rPr lang="en-US" sz="1200" dirty="0">
                <a:solidFill>
                  <a:schemeClr val="tx2"/>
                </a:solidFill>
              </a:rPr>
              <a:t>Pearson Education, Inc</a:t>
            </a:r>
            <a:r>
              <a:rPr lang="en-US" sz="1200" dirty="0">
                <a:solidFill>
                  <a:schemeClr val="bg1"/>
                </a:solidFill>
              </a:rPr>
              <a:t>.</a:t>
            </a:r>
            <a:r>
              <a:rPr lang="en-US" sz="1200" dirty="0" smtClean="0">
                <a:solidFill>
                  <a:schemeClr val="bg1"/>
                </a:solidFill>
              </a:rPr>
              <a:t> </a:t>
            </a:r>
            <a:endParaRPr lang="en-US" sz="1200" dirty="0">
              <a:solidFill>
                <a:schemeClr val="bg1"/>
              </a:solidFill>
            </a:endParaRPr>
          </a:p>
        </p:txBody>
      </p:sp>
    </p:spTree>
    <p:extLst>
      <p:ext uri="{BB962C8B-B14F-4D97-AF65-F5344CB8AC3E}">
        <p14:creationId xmlns:p14="http://schemas.microsoft.com/office/powerpoint/2010/main" val="3601950956"/>
      </p:ext>
    </p:extLst>
  </p:cSld>
  <p:clrMapOvr>
    <a:masterClrMapping/>
  </p:clrMapOvr>
  <p:transition spd="slow">
    <p:wipe/>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48366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lvl1pPr>
              <a:defRPr sz="1200"/>
            </a:lvl1pPr>
          </a:lstStyle>
          <a:p>
            <a:pPr>
              <a:defRPr/>
            </a:pPr>
            <a:r>
              <a:rPr lang="en-US" dirty="0" smtClean="0"/>
              <a:t>1-</a:t>
            </a:r>
            <a:endParaRPr lang="en-US" dirty="0"/>
          </a:p>
        </p:txBody>
      </p:sp>
    </p:spTree>
    <p:extLst>
      <p:ext uri="{BB962C8B-B14F-4D97-AF65-F5344CB8AC3E}">
        <p14:creationId xmlns:p14="http://schemas.microsoft.com/office/powerpoint/2010/main" val="20681226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Tree>
    <p:extLst>
      <p:ext uri="{BB962C8B-B14F-4D97-AF65-F5344CB8AC3E}">
        <p14:creationId xmlns:p14="http://schemas.microsoft.com/office/powerpoint/2010/main" val="3917512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Tree>
  </p:cSld>
  <p:clrMapOvr>
    <a:masterClrMapping/>
  </p:clrMapOvr>
  <p:transition spd="slow">
    <p:wip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Tree>
    <p:extLst>
      <p:ext uri="{BB962C8B-B14F-4D97-AF65-F5344CB8AC3E}">
        <p14:creationId xmlns:p14="http://schemas.microsoft.com/office/powerpoint/2010/main" val="36063043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Tree>
    <p:extLst>
      <p:ext uri="{BB962C8B-B14F-4D97-AF65-F5344CB8AC3E}">
        <p14:creationId xmlns:p14="http://schemas.microsoft.com/office/powerpoint/2010/main" val="13394448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Tree>
    <p:extLst>
      <p:ext uri="{BB962C8B-B14F-4D97-AF65-F5344CB8AC3E}">
        <p14:creationId xmlns:p14="http://schemas.microsoft.com/office/powerpoint/2010/main" val="31341925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7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Tree>
    <p:extLst>
      <p:ext uri="{BB962C8B-B14F-4D97-AF65-F5344CB8AC3E}">
        <p14:creationId xmlns:p14="http://schemas.microsoft.com/office/powerpoint/2010/main" val="13980238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8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Tree>
    <p:extLst>
      <p:ext uri="{BB962C8B-B14F-4D97-AF65-F5344CB8AC3E}">
        <p14:creationId xmlns:p14="http://schemas.microsoft.com/office/powerpoint/2010/main" val="208581793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9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Tree>
    <p:extLst>
      <p:ext uri="{BB962C8B-B14F-4D97-AF65-F5344CB8AC3E}">
        <p14:creationId xmlns:p14="http://schemas.microsoft.com/office/powerpoint/2010/main" val="134110129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0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Tree>
    <p:extLst>
      <p:ext uri="{BB962C8B-B14F-4D97-AF65-F5344CB8AC3E}">
        <p14:creationId xmlns:p14="http://schemas.microsoft.com/office/powerpoint/2010/main" val="19892896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2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Tree>
    <p:extLst>
      <p:ext uri="{BB962C8B-B14F-4D97-AF65-F5344CB8AC3E}">
        <p14:creationId xmlns:p14="http://schemas.microsoft.com/office/powerpoint/2010/main" val="32912115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5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Tree>
    <p:extLst>
      <p:ext uri="{BB962C8B-B14F-4D97-AF65-F5344CB8AC3E}">
        <p14:creationId xmlns:p14="http://schemas.microsoft.com/office/powerpoint/2010/main" val="184108441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6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Tree>
    <p:extLst>
      <p:ext uri="{BB962C8B-B14F-4D97-AF65-F5344CB8AC3E}">
        <p14:creationId xmlns:p14="http://schemas.microsoft.com/office/powerpoint/2010/main" val="212099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©2015 Pearson Education, Inc. </a:t>
            </a:r>
            <a:endParaRPr lang="en-US" dirty="0"/>
          </a:p>
        </p:txBody>
      </p:sp>
      <p:sp>
        <p:nvSpPr>
          <p:cNvPr id="4" name="Slide Number Placeholder 3"/>
          <p:cNvSpPr>
            <a:spLocks noGrp="1"/>
          </p:cNvSpPr>
          <p:nvPr>
            <p:ph type="sldNum" sz="quarter" idx="12"/>
          </p:nvPr>
        </p:nvSpPr>
        <p:spPr/>
        <p:txBody>
          <a:bodyPr/>
          <a:lstStyle>
            <a:lvl1pPr>
              <a:defRPr sz="1200"/>
            </a:lvl1p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4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Tree>
    <p:extLst>
      <p:ext uri="{BB962C8B-B14F-4D97-AF65-F5344CB8AC3E}">
        <p14:creationId xmlns:p14="http://schemas.microsoft.com/office/powerpoint/2010/main" val="128869615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7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Tree>
    <p:extLst>
      <p:ext uri="{BB962C8B-B14F-4D97-AF65-F5344CB8AC3E}">
        <p14:creationId xmlns:p14="http://schemas.microsoft.com/office/powerpoint/2010/main" val="23936176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8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Tree>
    <p:extLst>
      <p:ext uri="{BB962C8B-B14F-4D97-AF65-F5344CB8AC3E}">
        <p14:creationId xmlns:p14="http://schemas.microsoft.com/office/powerpoint/2010/main" val="2503097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9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Tree>
    <p:extLst>
      <p:ext uri="{BB962C8B-B14F-4D97-AF65-F5344CB8AC3E}">
        <p14:creationId xmlns:p14="http://schemas.microsoft.com/office/powerpoint/2010/main" val="136386759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0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Tree>
    <p:extLst>
      <p:ext uri="{BB962C8B-B14F-4D97-AF65-F5344CB8AC3E}">
        <p14:creationId xmlns:p14="http://schemas.microsoft.com/office/powerpoint/2010/main" val="345513001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21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©2016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1-</a:t>
            </a:r>
            <a:endParaRPr lang="en-US" dirty="0"/>
          </a:p>
        </p:txBody>
      </p:sp>
    </p:spTree>
    <p:extLst>
      <p:ext uri="{BB962C8B-B14F-4D97-AF65-F5344CB8AC3E}">
        <p14:creationId xmlns:p14="http://schemas.microsoft.com/office/powerpoint/2010/main" val="303694604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2" name="Rectangle 1"/>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3" name="Rectangle 2"/>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4" name="Rectangle 3"/>
          <p:cNvSpPr/>
          <p:nvPr userDrawn="1"/>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r>
              <a:rPr lang="en-US" sz="1200" dirty="0">
                <a:solidFill>
                  <a:schemeClr val="bg1"/>
                </a:solidFill>
              </a:rPr>
              <a:t>Copyright ©</a:t>
            </a:r>
            <a:r>
              <a:rPr lang="en-US" sz="1200" dirty="0" smtClean="0">
                <a:solidFill>
                  <a:schemeClr val="bg1"/>
                </a:solidFill>
              </a:rPr>
              <a:t>2015 </a:t>
            </a:r>
            <a:r>
              <a:rPr lang="en-US" sz="1200" dirty="0">
                <a:solidFill>
                  <a:schemeClr val="bg1"/>
                </a:solidFill>
              </a:rPr>
              <a:t>Pearson Education, Inc.</a:t>
            </a:r>
            <a:r>
              <a:rPr lang="en-US" sz="1200" dirty="0" smtClean="0">
                <a:solidFill>
                  <a:schemeClr val="bg1"/>
                </a:solidFill>
              </a:rPr>
              <a:t> </a:t>
            </a:r>
            <a:endParaRPr lang="en-US" sz="1200" dirty="0">
              <a:solidFill>
                <a:schemeClr val="bg1"/>
              </a:solidFill>
            </a:endParaRPr>
          </a:p>
        </p:txBody>
      </p:sp>
      <p:sp>
        <p:nvSpPr>
          <p:cNvPr id="5" name="Slide Number Placeholder 13"/>
          <p:cNvSpPr>
            <a:spLocks noGrp="1"/>
          </p:cNvSpPr>
          <p:nvPr>
            <p:ph type="sldNum" sz="quarter" idx="10"/>
          </p:nvPr>
        </p:nvSpPr>
        <p:spPr/>
        <p:txBody>
          <a:bodyPr/>
          <a:lstStyle>
            <a:lvl1pPr>
              <a:defRPr/>
            </a:lvl1pPr>
          </a:lstStyle>
          <a:p>
            <a:pPr>
              <a:defRPr/>
            </a:pPr>
            <a:r>
              <a:rPr lang="en-US" dirty="0" smtClean="0"/>
              <a:t>1-</a:t>
            </a:r>
            <a:fld id="{C485CB6F-B7BB-4498-8002-7AA065AA9E1D}" type="slidenum">
              <a:rPr lang="en-US" smtClean="0"/>
              <a:pPr>
                <a:defRPr/>
              </a:pPr>
              <a:t>‹#›</a:t>
            </a:fld>
            <a:endParaRPr lang="en-US" dirty="0"/>
          </a:p>
        </p:txBody>
      </p:sp>
    </p:spTree>
    <p:extLst>
      <p:ext uri="{BB962C8B-B14F-4D97-AF65-F5344CB8AC3E}">
        <p14:creationId xmlns:p14="http://schemas.microsoft.com/office/powerpoint/2010/main" val="3148969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3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©2015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cSld name="4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©2015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cSld name="5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©2015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cSld name="6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©2015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cSld name="7_Title and Content">
    <p:spTree>
      <p:nvGrpSpPr>
        <p:cNvPr id="1" name=""/>
        <p:cNvGrpSpPr/>
        <p:nvPr/>
      </p:nvGrpSpPr>
      <p:grpSpPr>
        <a:xfrm>
          <a:off x="0" y="0"/>
          <a:ext cx="0" cy="0"/>
          <a:chOff x="0" y="0"/>
          <a:chExt cx="0" cy="0"/>
        </a:xfrm>
      </p:grpSpPr>
      <p:sp>
        <p:nvSpPr>
          <p:cNvPr id="2" name="Date Placeholder 13"/>
          <p:cNvSpPr>
            <a:spLocks noGrp="1"/>
          </p:cNvSpPr>
          <p:nvPr>
            <p:ph type="dt" sz="half" idx="10"/>
          </p:nvPr>
        </p:nvSpPr>
        <p:spPr>
          <a:xfrm>
            <a:off x="6096000" y="6248400"/>
            <a:ext cx="2667000" cy="365125"/>
          </a:xfrm>
          <a:prstGeom prst="rect">
            <a:avLst/>
          </a:prstGeom>
        </p:spPr>
        <p:txBody>
          <a:bodyPr/>
          <a:lstStyle>
            <a:lvl1pPr>
              <a:defRPr/>
            </a:lvl1pPr>
          </a:lstStyle>
          <a:p>
            <a:pPr>
              <a:defRPr/>
            </a:pPr>
            <a:endParaRPr lang="en-US" dirty="0"/>
          </a:p>
        </p:txBody>
      </p:sp>
      <p:sp>
        <p:nvSpPr>
          <p:cNvPr id="3" name="Footer Placeholder 2"/>
          <p:cNvSpPr>
            <a:spLocks noGrp="1"/>
          </p:cNvSpPr>
          <p:nvPr>
            <p:ph type="ftr" sz="quarter" idx="11"/>
          </p:nvPr>
        </p:nvSpPr>
        <p:spPr>
          <a:xfrm>
            <a:off x="609600" y="6248400"/>
            <a:ext cx="5421313" cy="365125"/>
          </a:xfrm>
          <a:prstGeom prst="rect">
            <a:avLst/>
          </a:prstGeom>
        </p:spPr>
        <p:txBody>
          <a:bodyPr/>
          <a:lstStyle>
            <a:lvl1pPr>
              <a:defRPr/>
            </a:lvl1pPr>
          </a:lstStyle>
          <a:p>
            <a:pPr>
              <a:defRPr/>
            </a:pPr>
            <a:r>
              <a:rPr lang="en-US" dirty="0" smtClean="0"/>
              <a:t>Copyright ©2015 Pearson Education, Inc. </a:t>
            </a:r>
            <a:endParaRPr lang="en-US" dirty="0"/>
          </a:p>
        </p:txBody>
      </p:sp>
      <p:sp>
        <p:nvSpPr>
          <p:cNvPr id="4" name="Slide Number Placeholder 3"/>
          <p:cNvSpPr>
            <a:spLocks noGrp="1"/>
          </p:cNvSpPr>
          <p:nvPr>
            <p:ph type="sldNum" sz="quarter" idx="12"/>
          </p:nvPr>
        </p:nvSpPr>
        <p:spPr/>
        <p:txBody>
          <a:bodyPr/>
          <a:lstStyle/>
          <a:p>
            <a:pPr>
              <a:defRPr/>
            </a:pPr>
            <a:r>
              <a:rPr lang="en-US" dirty="0" smtClean="0"/>
              <a:t>3-</a:t>
            </a:r>
            <a:fld id="{15279965-581A-4C8F-987C-9A7A783D6ED5}" type="slidenum">
              <a:rPr lang="en-US" smtClean="0"/>
              <a:pPr>
                <a:defRPr/>
              </a:pPr>
              <a:t>‹#›</a:t>
            </a:fld>
            <a:endParaRPr lang="en-US" dirty="0"/>
          </a:p>
        </p:txBody>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18" Type="http://schemas.openxmlformats.org/officeDocument/2006/relationships/slideLayout" Target="../slideLayouts/slideLayout42.xml"/><Relationship Id="rId3" Type="http://schemas.openxmlformats.org/officeDocument/2006/relationships/slideLayout" Target="../slideLayouts/slideLayout27.xml"/><Relationship Id="rId21" Type="http://schemas.openxmlformats.org/officeDocument/2006/relationships/slideLayout" Target="../slideLayouts/slideLayout45.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slideLayout" Target="../slideLayouts/slideLayout41.xml"/><Relationship Id="rId2" Type="http://schemas.openxmlformats.org/officeDocument/2006/relationships/slideLayout" Target="../slideLayouts/slideLayout26.xml"/><Relationship Id="rId16" Type="http://schemas.openxmlformats.org/officeDocument/2006/relationships/slideLayout" Target="../slideLayouts/slideLayout40.xml"/><Relationship Id="rId20" Type="http://schemas.openxmlformats.org/officeDocument/2006/relationships/slideLayout" Target="../slideLayouts/slideLayout44.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23" Type="http://schemas.openxmlformats.org/officeDocument/2006/relationships/theme" Target="../theme/theme2.xml"/><Relationship Id="rId10" Type="http://schemas.openxmlformats.org/officeDocument/2006/relationships/slideLayout" Target="../slideLayouts/slideLayout34.xml"/><Relationship Id="rId19" Type="http://schemas.openxmlformats.org/officeDocument/2006/relationships/slideLayout" Target="../slideLayouts/slideLayout43.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 Id="rId22"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p:cNvSpPr/>
          <p:nvPr/>
        </p:nvSpPr>
        <p:spPr>
          <a:xfrm>
            <a:off x="8063170" y="6172200"/>
            <a:ext cx="914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dirty="0"/>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dirty="0"/>
          </a:p>
        </p:txBody>
      </p:sp>
      <p:sp>
        <p:nvSpPr>
          <p:cNvPr id="3" name="Footer Placeholder 2"/>
          <p:cNvSpPr>
            <a:spLocks noGrp="1"/>
          </p:cNvSpPr>
          <p:nvPr>
            <p:ph type="ftr" sz="quarter" idx="3"/>
          </p:nvPr>
        </p:nvSpPr>
        <p:spPr>
          <a:xfrm>
            <a:off x="1861458" y="6313010"/>
            <a:ext cx="5421083" cy="365125"/>
          </a:xfrm>
          <a:prstGeom prst="rect">
            <a:avLst/>
          </a:prstGeom>
        </p:spPr>
        <p:txBody>
          <a:bodyPr vert="horz" anchor="ctr"/>
          <a:lstStyle>
            <a:lvl1pPr algn="ctr" eaLnBrk="1" latinLnBrk="0" hangingPunct="1">
              <a:defRPr kumimoji="0" sz="1400">
                <a:solidFill>
                  <a:schemeClr val="tx2"/>
                </a:solidFill>
              </a:defRPr>
            </a:lvl1pPr>
          </a:lstStyle>
          <a:p>
            <a:pPr>
              <a:defRPr/>
            </a:pPr>
            <a:r>
              <a:rPr lang="en-US" dirty="0" smtClean="0"/>
              <a:t>Copyright ©2015 Pearson Education, Inc. </a:t>
            </a:r>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rot="10800000" flipV="1">
            <a:off x="8063170" y="5995323"/>
            <a:ext cx="986635" cy="810953"/>
          </a:xfrm>
          <a:prstGeom prst="rect">
            <a:avLst/>
          </a:prstGeom>
        </p:spPr>
        <p:txBody>
          <a:bodyPr vert="horz" anchor="ctr" anchorCtr="0">
            <a:normAutofit/>
          </a:bodyPr>
          <a:lstStyle>
            <a:lvl1pPr algn="ctr" eaLnBrk="1" latinLnBrk="0" hangingPunct="1">
              <a:defRPr kumimoji="0" sz="1200" b="1">
                <a:solidFill>
                  <a:schemeClr val="tx1"/>
                </a:solidFill>
              </a:defRPr>
            </a:lvl1pPr>
          </a:lstStyle>
          <a:p>
            <a:pPr>
              <a:defRPr/>
            </a:pPr>
            <a:r>
              <a:rPr lang="en-US" dirty="0" smtClean="0"/>
              <a:t>3-</a:t>
            </a:r>
            <a:fld id="{15279965-581A-4C8F-987C-9A7A783D6ED5}" type="slidenum">
              <a:rPr lang="en-US" smtClean="0"/>
              <a:pPr>
                <a:defRPr/>
              </a:pPr>
              <a:t>‹#›</a:t>
            </a:fld>
            <a:endParaRPr lang="en-US" dirty="0"/>
          </a:p>
        </p:txBody>
      </p:sp>
      <p:sp>
        <p:nvSpPr>
          <p:cNvPr id="11" name="Rectangle 10"/>
          <p:cNvSpPr/>
          <p:nvPr/>
        </p:nvSpPr>
        <p:spPr>
          <a:xfrm>
            <a:off x="245985" y="1129549"/>
            <a:ext cx="651455" cy="235613"/>
          </a:xfrm>
          <a:prstGeom prst="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a:off x="8229600" y="6597235"/>
            <a:ext cx="914400" cy="228600"/>
          </a:xfrm>
          <a:prstGeom prst="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rot="5400000">
            <a:off x="8716052" y="5972855"/>
            <a:ext cx="523493" cy="332402"/>
          </a:xfrm>
          <a:prstGeom prst="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 id="2147483810" r:id="rId15"/>
    <p:sldLayoutId id="2147483811" r:id="rId16"/>
    <p:sldLayoutId id="2147483812" r:id="rId17"/>
    <p:sldLayoutId id="2147483813" r:id="rId18"/>
    <p:sldLayoutId id="2147483814" r:id="rId19"/>
    <p:sldLayoutId id="2147483815" r:id="rId20"/>
    <p:sldLayoutId id="2147483816" r:id="rId21"/>
    <p:sldLayoutId id="2147483817" r:id="rId22"/>
    <p:sldLayoutId id="2147483818" r:id="rId23"/>
    <p:sldLayoutId id="2147483750" r:id="rId24"/>
  </p:sldLayoutIdLst>
  <p:transition spd="slow">
    <p:wipe/>
  </p:transition>
  <p:timing>
    <p:tnLst>
      <p:par>
        <p:cTn id="1" dur="indefinite" restart="never" nodeType="tmRoot"/>
      </p:par>
    </p:tnLst>
  </p:timing>
  <p:hf hdr="0" dt="0"/>
  <p:txStyles>
    <p:titleStyle>
      <a:lvl1pPr algn="ctr" rtl="0" eaLnBrk="1" latinLnBrk="0" hangingPunct="1">
        <a:spcBef>
          <a:spcPct val="0"/>
        </a:spcBef>
        <a:buNone/>
        <a:defRPr kumimoji="0" sz="4400" b="1" kern="1200">
          <a:solidFill>
            <a:schemeClr val="tx1"/>
          </a:solidFill>
          <a:latin typeface="Georgia" panose="02040502050405020303" pitchFamily="18" charset="0"/>
          <a:ea typeface="+mj-ea"/>
          <a:cs typeface="+mj-cs"/>
        </a:defRPr>
      </a:lvl1pPr>
    </p:titleStyle>
    <p:bodyStyle>
      <a:lvl1pPr marL="320040" indent="-320040" algn="l" rtl="0" eaLnBrk="1" latinLnBrk="0" hangingPunct="1">
        <a:spcBef>
          <a:spcPts val="700"/>
        </a:spcBef>
        <a:buClr>
          <a:schemeClr val="accent2"/>
        </a:buClr>
        <a:buSzPct val="100000"/>
        <a:buFont typeface="Wingdings" panose="05000000000000000000" pitchFamily="2" charset="2"/>
        <a:buChar char="n"/>
        <a:defRPr kumimoji="0" sz="3200" kern="1200">
          <a:solidFill>
            <a:schemeClr val="tx1"/>
          </a:solidFill>
          <a:latin typeface="Georgia" panose="02040502050405020303" pitchFamily="18" charset="0"/>
          <a:ea typeface="+mn-ea"/>
          <a:cs typeface="+mn-cs"/>
        </a:defRPr>
      </a:lvl1pPr>
      <a:lvl2pPr marL="640080" indent="-274320" algn="l" rtl="0" eaLnBrk="1" latinLnBrk="0" hangingPunct="1">
        <a:spcBef>
          <a:spcPts val="550"/>
        </a:spcBef>
        <a:buClr>
          <a:srgbClr val="FF0000"/>
        </a:buClr>
        <a:buSzPct val="70000"/>
        <a:buFont typeface="Wingdings" panose="05000000000000000000" pitchFamily="2" charset="2"/>
        <a:buChar char="§"/>
        <a:defRPr kumimoji="0" sz="3000" kern="1200" baseline="0">
          <a:solidFill>
            <a:schemeClr val="tx1"/>
          </a:solidFill>
          <a:latin typeface="Georgia" panose="02040502050405020303" pitchFamily="18" charset="0"/>
          <a:ea typeface="+mn-ea"/>
          <a:cs typeface="+mn-cs"/>
        </a:defRPr>
      </a:lvl2pPr>
      <a:lvl3pPr marL="914400" indent="-228600" algn="l" rtl="0" eaLnBrk="1" latinLnBrk="0" hangingPunct="1">
        <a:spcBef>
          <a:spcPts val="500"/>
        </a:spcBef>
        <a:buClr>
          <a:srgbClr val="FF0000"/>
        </a:buClr>
        <a:buSzPct val="75000"/>
        <a:buFont typeface="Wingdings" panose="05000000000000000000" pitchFamily="2" charset="2"/>
        <a:buChar char="§"/>
        <a:defRPr kumimoji="0" sz="3000" kern="1200" baseline="0">
          <a:solidFill>
            <a:schemeClr val="tx1"/>
          </a:solidFill>
          <a:latin typeface="Georgia" panose="02040502050405020303" pitchFamily="18" charset="0"/>
          <a:ea typeface="+mn-ea"/>
          <a:cs typeface="+mn-cs"/>
        </a:defRPr>
      </a:lvl3pPr>
      <a:lvl4pPr marL="1371600" indent="-228600" algn="l" rtl="0" eaLnBrk="1" latinLnBrk="0" hangingPunct="1">
        <a:spcBef>
          <a:spcPts val="400"/>
        </a:spcBef>
        <a:buClr>
          <a:srgbClr val="FF0000"/>
        </a:buClr>
        <a:buSzPct val="75000"/>
        <a:buFont typeface="Wingdings" panose="05000000000000000000" pitchFamily="2" charset="2"/>
        <a:buChar char="§"/>
        <a:defRPr kumimoji="0" sz="3000" kern="1200" baseline="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p:cNvSpPr/>
          <p:nvPr/>
        </p:nvSpPr>
        <p:spPr>
          <a:xfrm>
            <a:off x="8063170" y="6172200"/>
            <a:ext cx="914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dirty="0"/>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dirty="0"/>
          </a:p>
        </p:txBody>
      </p:sp>
      <p:sp>
        <p:nvSpPr>
          <p:cNvPr id="3" name="Footer Placeholder 2"/>
          <p:cNvSpPr>
            <a:spLocks noGrp="1"/>
          </p:cNvSpPr>
          <p:nvPr>
            <p:ph type="ftr" sz="quarter" idx="3"/>
          </p:nvPr>
        </p:nvSpPr>
        <p:spPr>
          <a:xfrm>
            <a:off x="1861458" y="6313010"/>
            <a:ext cx="5421083" cy="365125"/>
          </a:xfrm>
          <a:prstGeom prst="rect">
            <a:avLst/>
          </a:prstGeom>
        </p:spPr>
        <p:txBody>
          <a:bodyPr vert="horz" anchor="ctr"/>
          <a:lstStyle>
            <a:lvl1pPr algn="ctr" eaLnBrk="1" latinLnBrk="0" hangingPunct="1">
              <a:defRPr kumimoji="0" sz="1400">
                <a:solidFill>
                  <a:schemeClr val="tx2"/>
                </a:solidFill>
              </a:defRPr>
            </a:lvl1pPr>
          </a:lstStyle>
          <a:p>
            <a:r>
              <a:rPr lang="en-US" dirty="0" smtClean="0"/>
              <a:t>Copyright ©2016 Pearson Education, Inc. </a:t>
            </a:r>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rot="10800000" flipV="1">
            <a:off x="8063170" y="5995323"/>
            <a:ext cx="986635" cy="810953"/>
          </a:xfrm>
          <a:prstGeom prst="rect">
            <a:avLst/>
          </a:prstGeom>
        </p:spPr>
        <p:txBody>
          <a:bodyPr vert="horz" anchor="ctr" anchorCtr="0">
            <a:normAutofit/>
          </a:bodyPr>
          <a:lstStyle>
            <a:lvl1pPr algn="ctr" eaLnBrk="1" latinLnBrk="0" hangingPunct="1">
              <a:defRPr kumimoji="0" sz="1400" b="1">
                <a:solidFill>
                  <a:schemeClr val="tx1"/>
                </a:solidFill>
              </a:defRPr>
            </a:lvl1pPr>
          </a:lstStyle>
          <a:p>
            <a:pPr>
              <a:defRPr/>
            </a:pPr>
            <a:r>
              <a:rPr lang="en-US" dirty="0" smtClean="0"/>
              <a:t>1-</a:t>
            </a:r>
            <a:endParaRPr lang="en-US" dirty="0"/>
          </a:p>
        </p:txBody>
      </p:sp>
      <p:sp>
        <p:nvSpPr>
          <p:cNvPr id="11" name="Rectangle 10"/>
          <p:cNvSpPr/>
          <p:nvPr/>
        </p:nvSpPr>
        <p:spPr>
          <a:xfrm>
            <a:off x="245985" y="1129549"/>
            <a:ext cx="651455" cy="235613"/>
          </a:xfrm>
          <a:prstGeom prst="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a:off x="8229600" y="6597235"/>
            <a:ext cx="914400" cy="228600"/>
          </a:xfrm>
          <a:prstGeom prst="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rot="5400000">
            <a:off x="8716052" y="5972855"/>
            <a:ext cx="523493" cy="332402"/>
          </a:xfrm>
          <a:prstGeom prst="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82733710"/>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 id="2147483831" r:id="rId12"/>
    <p:sldLayoutId id="2147483832" r:id="rId13"/>
    <p:sldLayoutId id="2147483833" r:id="rId14"/>
    <p:sldLayoutId id="2147483834" r:id="rId15"/>
    <p:sldLayoutId id="2147483835" r:id="rId16"/>
    <p:sldLayoutId id="2147483836" r:id="rId17"/>
    <p:sldLayoutId id="2147483837" r:id="rId18"/>
    <p:sldLayoutId id="2147483838" r:id="rId19"/>
    <p:sldLayoutId id="2147483839" r:id="rId20"/>
    <p:sldLayoutId id="2147483840" r:id="rId21"/>
    <p:sldLayoutId id="2147483841" r:id="rId22"/>
  </p:sldLayoutIdLst>
  <p:hf hdr="0" dt="0"/>
  <p:txStyles>
    <p:titleStyle>
      <a:lvl1pPr algn="ctr" rtl="0" eaLnBrk="1" latinLnBrk="0" hangingPunct="1">
        <a:spcBef>
          <a:spcPct val="0"/>
        </a:spcBef>
        <a:buNone/>
        <a:defRPr kumimoji="0" sz="4400" b="1" kern="1200">
          <a:solidFill>
            <a:schemeClr val="tx1"/>
          </a:solidFill>
          <a:latin typeface="Georgia" panose="02040502050405020303" pitchFamily="18" charset="0"/>
          <a:ea typeface="+mj-ea"/>
          <a:cs typeface="+mj-cs"/>
        </a:defRPr>
      </a:lvl1pPr>
    </p:titleStyle>
    <p:bodyStyle>
      <a:lvl1pPr marL="320040" indent="-320040" algn="l" rtl="0" eaLnBrk="1" latinLnBrk="0" hangingPunct="1">
        <a:spcBef>
          <a:spcPts val="700"/>
        </a:spcBef>
        <a:buClr>
          <a:schemeClr val="accent2"/>
        </a:buClr>
        <a:buSzPct val="100000"/>
        <a:buFont typeface="Wingdings" panose="05000000000000000000" pitchFamily="2" charset="2"/>
        <a:buChar char="n"/>
        <a:defRPr kumimoji="0" sz="3200" kern="1200">
          <a:solidFill>
            <a:schemeClr val="tx1"/>
          </a:solidFill>
          <a:latin typeface="Georgia" panose="02040502050405020303" pitchFamily="18" charset="0"/>
          <a:ea typeface="+mn-ea"/>
          <a:cs typeface="+mn-cs"/>
        </a:defRPr>
      </a:lvl1pPr>
      <a:lvl2pPr marL="640080" indent="-274320" algn="l" rtl="0" eaLnBrk="1" latinLnBrk="0" hangingPunct="1">
        <a:spcBef>
          <a:spcPts val="550"/>
        </a:spcBef>
        <a:buClr>
          <a:srgbClr val="FF0000"/>
        </a:buClr>
        <a:buSzPct val="70000"/>
        <a:buFont typeface="Wingdings" panose="05000000000000000000" pitchFamily="2" charset="2"/>
        <a:buChar char="§"/>
        <a:defRPr kumimoji="0" sz="3000" kern="1200" baseline="0">
          <a:solidFill>
            <a:schemeClr val="tx1"/>
          </a:solidFill>
          <a:latin typeface="Georgia" panose="02040502050405020303" pitchFamily="18" charset="0"/>
          <a:ea typeface="+mn-ea"/>
          <a:cs typeface="+mn-cs"/>
        </a:defRPr>
      </a:lvl2pPr>
      <a:lvl3pPr marL="914400" indent="-228600" algn="l" rtl="0" eaLnBrk="1" latinLnBrk="0" hangingPunct="1">
        <a:spcBef>
          <a:spcPts val="500"/>
        </a:spcBef>
        <a:buClr>
          <a:srgbClr val="FF0000"/>
        </a:buClr>
        <a:buSzPct val="75000"/>
        <a:buFont typeface="Wingdings" panose="05000000000000000000" pitchFamily="2" charset="2"/>
        <a:buChar char="§"/>
        <a:defRPr kumimoji="0" sz="3000" kern="1200" baseline="0">
          <a:solidFill>
            <a:schemeClr val="tx1"/>
          </a:solidFill>
          <a:latin typeface="Georgia" panose="02040502050405020303" pitchFamily="18" charset="0"/>
          <a:ea typeface="+mn-ea"/>
          <a:cs typeface="+mn-cs"/>
        </a:defRPr>
      </a:lvl3pPr>
      <a:lvl4pPr marL="1371600" indent="-228600" algn="l" rtl="0" eaLnBrk="1" latinLnBrk="0" hangingPunct="1">
        <a:spcBef>
          <a:spcPts val="400"/>
        </a:spcBef>
        <a:buClr>
          <a:srgbClr val="FF0000"/>
        </a:buClr>
        <a:buSzPct val="75000"/>
        <a:buFont typeface="Wingdings" panose="05000000000000000000" pitchFamily="2" charset="2"/>
        <a:buChar char="§"/>
        <a:defRPr kumimoji="0" sz="3000" kern="1200" baseline="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2.xml"/></Relationships>
</file>

<file path=ppt/slides/_rels/slide2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7.xml"/><Relationship Id="rId1" Type="http://schemas.openxmlformats.org/officeDocument/2006/relationships/slideLayout" Target="../slideLayouts/slideLayout22.xml"/><Relationship Id="rId4" Type="http://schemas.openxmlformats.org/officeDocument/2006/relationships/image" Target="cid:3287383400_2177562"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idx="4294967295"/>
          </p:nvPr>
        </p:nvSpPr>
        <p:spPr bwMode="auto">
          <a:xfrm>
            <a:off x="549565" y="1228045"/>
            <a:ext cx="3794750" cy="2125060"/>
          </a:xfrm>
          <a:prstGeom prst="rect">
            <a:avLst/>
          </a:prstGeom>
          <a:solidFill>
            <a:srgbClr val="FF0000"/>
          </a:solidFill>
          <a:ln w="57150">
            <a:solidFill>
              <a:schemeClr val="tx1"/>
            </a:solidFill>
            <a:miter lim="800000"/>
            <a:headEnd/>
            <a:tailEnd/>
          </a:ln>
        </p:spPr>
        <p:txBody>
          <a:bodyPr>
            <a:normAutofit/>
          </a:bodyPr>
          <a:lstStyle/>
          <a:p>
            <a:pPr algn="l" eaLnBrk="1" hangingPunct="1"/>
            <a:r>
              <a:rPr lang="en-US" sz="3200" b="1" dirty="0" smtClean="0">
                <a:solidFill>
                  <a:schemeClr val="bg1"/>
                </a:solidFill>
              </a:rPr>
              <a:t/>
            </a:r>
            <a:br>
              <a:rPr lang="en-US" sz="3200" b="1" dirty="0" smtClean="0">
                <a:solidFill>
                  <a:schemeClr val="bg1"/>
                </a:solidFill>
              </a:rPr>
            </a:br>
            <a:r>
              <a:rPr lang="en-US" sz="3200" b="1" dirty="0" smtClean="0">
                <a:solidFill>
                  <a:schemeClr val="bg1"/>
                </a:solidFill>
              </a:rPr>
              <a:t/>
            </a:r>
            <a:br>
              <a:rPr lang="en-US" sz="3200" b="1" dirty="0" smtClean="0">
                <a:solidFill>
                  <a:schemeClr val="bg1"/>
                </a:solidFill>
              </a:rPr>
            </a:br>
            <a:r>
              <a:rPr lang="en-US" sz="2900" b="1" dirty="0" smtClean="0"/>
              <a:t> </a:t>
            </a:r>
            <a:r>
              <a:rPr lang="en-US" b="1" dirty="0" smtClean="0"/>
              <a:t/>
            </a:r>
            <a:br>
              <a:rPr lang="en-US" b="1" dirty="0" smtClean="0"/>
            </a:br>
            <a:r>
              <a:rPr lang="en-US" sz="2400" b="1" dirty="0" smtClean="0"/>
              <a:t>Stress management </a:t>
            </a:r>
            <a:endParaRPr lang="en-US" sz="2400" b="1" dirty="0" smtClean="0">
              <a:solidFill>
                <a:srgbClr val="660066"/>
              </a:solidFill>
            </a:endParaRPr>
          </a:p>
        </p:txBody>
      </p:sp>
      <p:sp>
        <p:nvSpPr>
          <p:cNvPr id="15364" name="Rectangle 6"/>
          <p:cNvSpPr txBox="1">
            <a:spLocks noGrp="1" noChangeArrowheads="1"/>
          </p:cNvSpPr>
          <p:nvPr/>
        </p:nvSpPr>
        <p:spPr bwMode="auto">
          <a:xfrm>
            <a:off x="6934200" y="6245225"/>
            <a:ext cx="2133600" cy="476250"/>
          </a:xfrm>
          <a:prstGeom prst="rect">
            <a:avLst/>
          </a:prstGeom>
          <a:noFill/>
          <a:ln w="9525">
            <a:noFill/>
            <a:miter lim="800000"/>
            <a:headEnd/>
            <a:tailEnd/>
          </a:ln>
        </p:spPr>
        <p:txBody>
          <a:bodyPr/>
          <a:lstStyle/>
          <a:p>
            <a:pPr algn="r"/>
            <a:endParaRPr lang="en-US" sz="1400" dirty="0">
              <a:solidFill>
                <a:srgbClr val="161616"/>
              </a:solidFill>
              <a:latin typeface="Tahoma" pitchFamily="34" charset="0"/>
              <a:cs typeface="Tahoma" pitchFamily="34" charset="0"/>
            </a:endParaRPr>
          </a:p>
        </p:txBody>
      </p:sp>
      <p:sp>
        <p:nvSpPr>
          <p:cNvPr id="2" name="TextBox 1"/>
          <p:cNvSpPr txBox="1"/>
          <p:nvPr/>
        </p:nvSpPr>
        <p:spPr>
          <a:xfrm>
            <a:off x="2892785" y="3429000"/>
            <a:ext cx="5710120" cy="2062103"/>
          </a:xfrm>
          <a:prstGeom prst="rect">
            <a:avLst/>
          </a:prstGeom>
          <a:solidFill>
            <a:srgbClr val="3333FF"/>
          </a:solidFill>
          <a:ln w="57150">
            <a:solidFill>
              <a:schemeClr val="tx1"/>
            </a:solidFill>
          </a:ln>
        </p:spPr>
        <p:txBody>
          <a:bodyPr wrap="square" rtlCol="0">
            <a:spAutoFit/>
          </a:bodyPr>
          <a:lstStyle/>
          <a:p>
            <a:endParaRPr lang="en-US" sz="3200" b="1" dirty="0" smtClean="0">
              <a:solidFill>
                <a:schemeClr val="bg1"/>
              </a:solidFill>
              <a:latin typeface="Georgia" panose="02040502050405020303" pitchFamily="18" charset="0"/>
              <a:ea typeface="Verdana" panose="020B0604030504040204" pitchFamily="34" charset="0"/>
              <a:cs typeface="Verdana" panose="020B0604030504040204" pitchFamily="34" charset="0"/>
            </a:endParaRPr>
          </a:p>
          <a:p>
            <a:r>
              <a:rPr lang="en-US" sz="3200" b="1" dirty="0" smtClean="0">
                <a:solidFill>
                  <a:schemeClr val="bg1"/>
                </a:solidFill>
                <a:latin typeface="Georgia" panose="02040502050405020303" pitchFamily="18" charset="0"/>
                <a:ea typeface="Verdana" panose="020B0604030504040204" pitchFamily="34" charset="0"/>
                <a:cs typeface="Verdana" panose="020B0604030504040204" pitchFamily="34" charset="0"/>
              </a:rPr>
              <a:t>Emotions and Moods</a:t>
            </a:r>
          </a:p>
          <a:p>
            <a:endParaRPr lang="en-US" sz="3200" b="1" dirty="0">
              <a:solidFill>
                <a:schemeClr val="bg1"/>
              </a:solidFill>
              <a:latin typeface="Georgia" panose="02040502050405020303" pitchFamily="18" charset="0"/>
              <a:ea typeface="Verdana" panose="020B0604030504040204" pitchFamily="34" charset="0"/>
              <a:cs typeface="Verdana" panose="020B0604030504040204" pitchFamily="34" charset="0"/>
            </a:endParaRPr>
          </a:p>
          <a:p>
            <a:endParaRPr lang="en-US" sz="3200" dirty="0">
              <a:solidFill>
                <a:schemeClr val="bg1"/>
              </a:solidFill>
              <a:latin typeface="Georgia" panose="02040502050405020303" pitchFamily="18"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41458348"/>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0" y="165515"/>
            <a:ext cx="9119062" cy="1143000"/>
          </a:xfrm>
        </p:spPr>
        <p:txBody>
          <a:bodyPr>
            <a:normAutofit/>
          </a:bodyPr>
          <a:lstStyle/>
          <a:p>
            <a:r>
              <a:rPr lang="en-US" sz="4200" dirty="0"/>
              <a:t>Sources of Emotions and Moods</a:t>
            </a:r>
            <a:endParaRPr lang="en-US" sz="4200" b="1" dirty="0" smtClean="0"/>
          </a:p>
        </p:txBody>
      </p:sp>
      <p:sp>
        <p:nvSpPr>
          <p:cNvPr id="11266" name="Rectangle 6"/>
          <p:cNvSpPr>
            <a:spLocks noGrp="1" noChangeArrowheads="1"/>
          </p:cNvSpPr>
          <p:nvPr>
            <p:ph type="sldNum" sz="quarter" idx="12"/>
          </p:nvPr>
        </p:nvSpPr>
        <p:spPr/>
        <p:txBody>
          <a:bodyPr>
            <a:normAutofit/>
          </a:bodyPr>
          <a:lstStyle/>
          <a:p>
            <a:pPr>
              <a:defRPr/>
            </a:pPr>
            <a:r>
              <a:rPr lang="en-US" dirty="0" smtClean="0"/>
              <a:t>4-</a:t>
            </a:r>
            <a:fld id="{F3F023F3-3EEC-4472-9E35-9FE3930611C0}" type="slidenum">
              <a:rPr lang="en-US" smtClean="0"/>
              <a:pPr>
                <a:defRPr/>
              </a:pPr>
              <a:t>10</a:t>
            </a:fld>
            <a:endParaRPr lang="en-US" dirty="0"/>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735" y="1986995"/>
            <a:ext cx="4458265" cy="2974986"/>
          </a:xfrm>
          <a:prstGeom prst="rect">
            <a:avLst/>
          </a:prstGeom>
          <a:noFill/>
          <a:ln w="38100">
            <a:solidFill>
              <a:srgbClr val="000000"/>
            </a:solidFill>
            <a:miter lim="800000"/>
            <a:headEnd/>
            <a:tailEnd/>
          </a:ln>
          <a:extLst>
            <a:ext uri="{909E8E84-426E-40DD-AFC4-6F175D3DCCD1}">
              <a14:hiddenFill xmlns:a14="http://schemas.microsoft.com/office/drawing/2010/main">
                <a:solidFill>
                  <a:schemeClr val="accent1"/>
                </a:solidFill>
              </a14:hiddenFill>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991519"/>
            <a:ext cx="4436022" cy="2971377"/>
          </a:xfrm>
          <a:prstGeom prst="rect">
            <a:avLst/>
          </a:prstGeom>
          <a:noFill/>
          <a:ln w="28575">
            <a:solidFill>
              <a:srgbClr val="000000"/>
            </a:solidFill>
            <a:miter lim="800000"/>
            <a:headEnd/>
            <a:tailEnd/>
          </a:ln>
          <a:extLst>
            <a:ext uri="{909E8E84-426E-40DD-AFC4-6F175D3DCCD1}">
              <a14:hiddenFill xmlns:a14="http://schemas.microsoft.com/office/drawing/2010/main">
                <a:solidFill>
                  <a:schemeClr val="accent1"/>
                </a:solidFill>
              </a14:hiddenFill>
            </a:ext>
          </a:extLst>
        </p:spPr>
      </p:pic>
      <p:sp>
        <p:nvSpPr>
          <p:cNvPr id="2" name="TextBox 1"/>
          <p:cNvSpPr txBox="1"/>
          <p:nvPr/>
        </p:nvSpPr>
        <p:spPr>
          <a:xfrm>
            <a:off x="2067465" y="5491561"/>
            <a:ext cx="5361468" cy="276999"/>
          </a:xfrm>
          <a:prstGeom prst="rect">
            <a:avLst/>
          </a:prstGeom>
          <a:noFill/>
        </p:spPr>
        <p:txBody>
          <a:bodyPr wrap="none" rtlCol="0">
            <a:spAutoFit/>
          </a:bodyPr>
          <a:lstStyle/>
          <a:p>
            <a:r>
              <a:rPr lang="en-US" sz="1200" dirty="0" smtClean="0"/>
              <a:t>Time-of-Day Effects on Moods of U.S. Adults as Rated from Twitter Postings</a:t>
            </a:r>
            <a:endParaRPr lang="en-US" sz="1200" dirty="0"/>
          </a:p>
        </p:txBody>
      </p:sp>
    </p:spTree>
    <p:extLst>
      <p:ext uri="{BB962C8B-B14F-4D97-AF65-F5344CB8AC3E}">
        <p14:creationId xmlns:p14="http://schemas.microsoft.com/office/powerpoint/2010/main" val="2724401429"/>
      </p:ext>
    </p:extLst>
  </p:cSld>
  <p:clrMapOvr>
    <a:masterClrMapping/>
  </p:clrMapOvr>
  <p:transition spd="slow">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94195" y="165515"/>
            <a:ext cx="9049805" cy="1143000"/>
          </a:xfrm>
        </p:spPr>
        <p:txBody>
          <a:bodyPr>
            <a:noAutofit/>
          </a:bodyPr>
          <a:lstStyle/>
          <a:p>
            <a:pPr algn="ctr" eaLnBrk="1" hangingPunct="1"/>
            <a:r>
              <a:rPr lang="en-US" sz="4200" b="1" dirty="0" smtClean="0">
                <a:latin typeface="Georgia" pitchFamily="18" charset="0"/>
              </a:rPr>
              <a:t>Sources of Emotions and Moods</a:t>
            </a:r>
          </a:p>
        </p:txBody>
      </p:sp>
      <p:sp>
        <p:nvSpPr>
          <p:cNvPr id="11266" name="Rectangle 6"/>
          <p:cNvSpPr>
            <a:spLocks noGrp="1" noChangeArrowheads="1"/>
          </p:cNvSpPr>
          <p:nvPr>
            <p:ph type="sldNum" sz="quarter" idx="12"/>
          </p:nvPr>
        </p:nvSpPr>
        <p:spPr/>
        <p:txBody>
          <a:bodyPr>
            <a:normAutofit/>
          </a:bodyPr>
          <a:lstStyle/>
          <a:p>
            <a:pPr>
              <a:defRPr/>
            </a:pPr>
            <a:r>
              <a:rPr lang="en-US" dirty="0" smtClean="0"/>
              <a:t>4-</a:t>
            </a:r>
            <a:fld id="{F3F023F3-3EEC-4472-9E35-9FE3930611C0}" type="slidenum">
              <a:rPr lang="en-US" smtClean="0"/>
              <a:pPr>
                <a:defRPr/>
              </a:pPr>
              <a:t>11</a:t>
            </a:fld>
            <a:endParaRPr lang="en-US" dirty="0"/>
          </a:p>
        </p:txBody>
      </p:sp>
      <p:sp>
        <p:nvSpPr>
          <p:cNvPr id="2" name="TextBox 1"/>
          <p:cNvSpPr txBox="1"/>
          <p:nvPr/>
        </p:nvSpPr>
        <p:spPr>
          <a:xfrm>
            <a:off x="2826415" y="5221342"/>
            <a:ext cx="3484544" cy="276999"/>
          </a:xfrm>
          <a:prstGeom prst="rect">
            <a:avLst/>
          </a:prstGeom>
          <a:noFill/>
        </p:spPr>
        <p:txBody>
          <a:bodyPr wrap="none" rtlCol="0">
            <a:spAutoFit/>
          </a:bodyPr>
          <a:lstStyle/>
          <a:p>
            <a:r>
              <a:rPr lang="en-US" sz="1200" dirty="0" smtClean="0"/>
              <a:t>Day-of-Week Mood Effects across Four Cultures</a:t>
            </a:r>
            <a:endParaRPr lang="en-US" sz="1200"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5230" y="1958036"/>
            <a:ext cx="4321252" cy="2658566"/>
          </a:xfrm>
          <a:prstGeom prst="rect">
            <a:avLst/>
          </a:prstGeom>
          <a:noFill/>
          <a:ln w="28575">
            <a:solidFill>
              <a:srgbClr val="000000"/>
            </a:solidFill>
            <a:miter lim="800000"/>
            <a:headEnd/>
            <a:tailEnd/>
          </a:ln>
          <a:extLst>
            <a:ext uri="{909E8E84-426E-40DD-AFC4-6F175D3DCCD1}">
              <a14:hiddenFill xmlns:a14="http://schemas.microsoft.com/office/drawing/2010/main">
                <a:solidFill>
                  <a:schemeClr val="accent1"/>
                </a:solidFill>
              </a14:hiddenFill>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66482" y="1958036"/>
            <a:ext cx="4378587" cy="2667516"/>
          </a:xfrm>
          <a:prstGeom prst="rect">
            <a:avLst/>
          </a:prstGeom>
          <a:noFill/>
          <a:ln w="28575">
            <a:solidFill>
              <a:srgbClr val="000000"/>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097352635"/>
      </p:ext>
    </p:extLst>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397775" y="165515"/>
            <a:ext cx="8424345" cy="1143000"/>
          </a:xfrm>
        </p:spPr>
        <p:txBody>
          <a:bodyPr/>
          <a:lstStyle/>
          <a:p>
            <a:pPr algn="ctr" eaLnBrk="1" hangingPunct="1"/>
            <a:r>
              <a:rPr lang="en-US" sz="4400" b="1" dirty="0" smtClean="0">
                <a:latin typeface="Georgia" pitchFamily="18" charset="0"/>
              </a:rPr>
              <a:t>More Sources</a:t>
            </a:r>
          </a:p>
        </p:txBody>
      </p:sp>
      <p:sp>
        <p:nvSpPr>
          <p:cNvPr id="81923" name="Rectangle 3"/>
          <p:cNvSpPr>
            <a:spLocks noGrp="1" noChangeArrowheads="1"/>
          </p:cNvSpPr>
          <p:nvPr>
            <p:ph idx="1"/>
          </p:nvPr>
        </p:nvSpPr>
        <p:spPr>
          <a:xfrm>
            <a:off x="398463" y="1683414"/>
            <a:ext cx="8499551" cy="4412585"/>
          </a:xfrm>
        </p:spPr>
        <p:txBody>
          <a:bodyPr>
            <a:normAutofit fontScale="92500" lnSpcReduction="10000"/>
          </a:bodyPr>
          <a:lstStyle/>
          <a:p>
            <a:pPr eaLnBrk="1" hangingPunct="1">
              <a:lnSpc>
                <a:spcPct val="90000"/>
              </a:lnSpc>
              <a:buClr>
                <a:srgbClr val="FF0000"/>
              </a:buClr>
              <a:defRPr/>
            </a:pPr>
            <a:r>
              <a:rPr lang="en-US" b="1" dirty="0" smtClean="0">
                <a:latin typeface="Georgia" pitchFamily="18" charset="0"/>
              </a:rPr>
              <a:t>Weather</a:t>
            </a:r>
          </a:p>
          <a:p>
            <a:pPr lvl="1" eaLnBrk="1" hangingPunct="1">
              <a:lnSpc>
                <a:spcPct val="90000"/>
              </a:lnSpc>
              <a:spcAft>
                <a:spcPts val="600"/>
              </a:spcAft>
              <a:buFont typeface="Wingdings" panose="05000000000000000000" pitchFamily="2" charset="2"/>
              <a:buChar char="n"/>
              <a:defRPr/>
            </a:pPr>
            <a:r>
              <a:rPr lang="en-US" sz="2800" dirty="0" smtClean="0">
                <a:latin typeface="Georgia" pitchFamily="18" charset="0"/>
              </a:rPr>
              <a:t>No impact according to research</a:t>
            </a:r>
          </a:p>
          <a:p>
            <a:pPr eaLnBrk="1" hangingPunct="1">
              <a:lnSpc>
                <a:spcPct val="90000"/>
              </a:lnSpc>
              <a:buClr>
                <a:srgbClr val="FF0000"/>
              </a:buClr>
              <a:defRPr/>
            </a:pPr>
            <a:r>
              <a:rPr lang="en-US" b="1" dirty="0" smtClean="0">
                <a:latin typeface="Georgia" pitchFamily="18" charset="0"/>
              </a:rPr>
              <a:t>Stress</a:t>
            </a:r>
          </a:p>
          <a:p>
            <a:pPr lvl="1" eaLnBrk="1" hangingPunct="1">
              <a:lnSpc>
                <a:spcPct val="90000"/>
              </a:lnSpc>
              <a:spcAft>
                <a:spcPts val="600"/>
              </a:spcAft>
              <a:buFont typeface="Wingdings" panose="05000000000000000000" pitchFamily="2" charset="2"/>
              <a:buChar char="n"/>
              <a:defRPr/>
            </a:pPr>
            <a:r>
              <a:rPr lang="en-US" sz="2800" dirty="0" smtClean="0">
                <a:latin typeface="Georgia" pitchFamily="18" charset="0"/>
              </a:rPr>
              <a:t>Increased stress worsens moods</a:t>
            </a:r>
          </a:p>
          <a:p>
            <a:pPr eaLnBrk="1" hangingPunct="1">
              <a:lnSpc>
                <a:spcPct val="90000"/>
              </a:lnSpc>
              <a:buClr>
                <a:srgbClr val="FF0000"/>
              </a:buClr>
              <a:defRPr/>
            </a:pPr>
            <a:r>
              <a:rPr lang="en-US" b="1" dirty="0" smtClean="0">
                <a:latin typeface="Georgia" pitchFamily="18" charset="0"/>
              </a:rPr>
              <a:t>Social Activities</a:t>
            </a:r>
          </a:p>
          <a:p>
            <a:pPr lvl="1" eaLnBrk="1" hangingPunct="1">
              <a:lnSpc>
                <a:spcPct val="90000"/>
              </a:lnSpc>
              <a:buFont typeface="Wingdings" panose="05000000000000000000" pitchFamily="2" charset="2"/>
              <a:buChar char="n"/>
              <a:defRPr/>
            </a:pPr>
            <a:r>
              <a:rPr lang="en-US" sz="2800" dirty="0" smtClean="0">
                <a:latin typeface="Georgia" pitchFamily="18" charset="0"/>
              </a:rPr>
              <a:t>Physical, informal, and epicurean activities increase positive mood</a:t>
            </a:r>
          </a:p>
          <a:p>
            <a:pPr eaLnBrk="1" hangingPunct="1">
              <a:lnSpc>
                <a:spcPct val="90000"/>
              </a:lnSpc>
              <a:buClr>
                <a:srgbClr val="FF0000"/>
              </a:buClr>
              <a:defRPr/>
            </a:pPr>
            <a:r>
              <a:rPr lang="en-US" b="1" dirty="0" smtClean="0">
                <a:latin typeface="Georgia" pitchFamily="18" charset="0"/>
              </a:rPr>
              <a:t>Sleep</a:t>
            </a:r>
          </a:p>
          <a:p>
            <a:pPr lvl="1" eaLnBrk="1" hangingPunct="1">
              <a:lnSpc>
                <a:spcPct val="90000"/>
              </a:lnSpc>
              <a:buFont typeface="Wingdings" panose="05000000000000000000" pitchFamily="2" charset="2"/>
              <a:buChar char="n"/>
              <a:defRPr/>
            </a:pPr>
            <a:r>
              <a:rPr lang="en-US" sz="2800" dirty="0" smtClean="0">
                <a:latin typeface="Georgia" pitchFamily="18" charset="0"/>
              </a:rPr>
              <a:t>Lack of sleep increases negative emotions and impairs decision making</a:t>
            </a:r>
          </a:p>
        </p:txBody>
      </p:sp>
      <p:sp>
        <p:nvSpPr>
          <p:cNvPr id="11266" name="Rectangle 6"/>
          <p:cNvSpPr>
            <a:spLocks noGrp="1" noChangeArrowheads="1"/>
          </p:cNvSpPr>
          <p:nvPr>
            <p:ph type="sldNum" sz="quarter" idx="12"/>
          </p:nvPr>
        </p:nvSpPr>
        <p:spPr/>
        <p:txBody>
          <a:bodyPr>
            <a:normAutofit/>
          </a:bodyPr>
          <a:lstStyle/>
          <a:p>
            <a:pPr>
              <a:defRPr/>
            </a:pPr>
            <a:r>
              <a:rPr lang="en-US" dirty="0" smtClean="0"/>
              <a:t>4-</a:t>
            </a:r>
            <a:fld id="{F3F023F3-3EEC-4472-9E35-9FE3930611C0}" type="slidenum">
              <a:rPr lang="en-US" smtClean="0"/>
              <a:pPr>
                <a:defRPr/>
              </a:pPr>
              <a:t>12</a:t>
            </a:fld>
            <a:endParaRPr lang="en-US" dirty="0"/>
          </a:p>
        </p:txBody>
      </p:sp>
    </p:spTree>
    <p:extLst>
      <p:ext uri="{BB962C8B-B14F-4D97-AF65-F5344CB8AC3E}">
        <p14:creationId xmlns:p14="http://schemas.microsoft.com/office/powerpoint/2010/main" val="1984073571"/>
      </p:ext>
    </p:extLst>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xfrm>
            <a:off x="549565" y="165515"/>
            <a:ext cx="8272555" cy="1143000"/>
          </a:xfrm>
        </p:spPr>
        <p:txBody>
          <a:bodyPr/>
          <a:lstStyle/>
          <a:p>
            <a:pPr algn="ctr" eaLnBrk="1" hangingPunct="1"/>
            <a:r>
              <a:rPr lang="en-US" sz="4400" b="1" dirty="0" smtClean="0">
                <a:latin typeface="Georgia" pitchFamily="18" charset="0"/>
              </a:rPr>
              <a:t>Even More Sources</a:t>
            </a:r>
          </a:p>
        </p:txBody>
      </p:sp>
      <p:sp>
        <p:nvSpPr>
          <p:cNvPr id="82947" name="Rectangle 3"/>
          <p:cNvSpPr>
            <a:spLocks noGrp="1" noChangeArrowheads="1"/>
          </p:cNvSpPr>
          <p:nvPr>
            <p:ph idx="1"/>
          </p:nvPr>
        </p:nvSpPr>
        <p:spPr>
          <a:xfrm>
            <a:off x="245985" y="1600199"/>
            <a:ext cx="8652029" cy="4788705"/>
          </a:xfrm>
        </p:spPr>
        <p:txBody>
          <a:bodyPr>
            <a:noAutofit/>
          </a:bodyPr>
          <a:lstStyle/>
          <a:p>
            <a:pPr eaLnBrk="1" hangingPunct="1">
              <a:buClr>
                <a:srgbClr val="FF0000"/>
              </a:buClr>
              <a:defRPr/>
            </a:pPr>
            <a:r>
              <a:rPr lang="en-US" sz="2800" b="1" dirty="0" smtClean="0">
                <a:latin typeface="Georgia" pitchFamily="18" charset="0"/>
              </a:rPr>
              <a:t>Exercise  </a:t>
            </a:r>
          </a:p>
          <a:p>
            <a:pPr lvl="1" eaLnBrk="1" hangingPunct="1">
              <a:buFont typeface="Wingdings" panose="05000000000000000000" pitchFamily="2" charset="2"/>
              <a:buChar char="n"/>
              <a:defRPr/>
            </a:pPr>
            <a:r>
              <a:rPr lang="en-US" sz="2800" dirty="0" smtClean="0">
                <a:latin typeface="Georgia" pitchFamily="18" charset="0"/>
              </a:rPr>
              <a:t>Mildly enhances positive mood</a:t>
            </a:r>
          </a:p>
          <a:p>
            <a:pPr eaLnBrk="1" hangingPunct="1">
              <a:buClr>
                <a:srgbClr val="FF0000"/>
              </a:buClr>
              <a:defRPr/>
            </a:pPr>
            <a:r>
              <a:rPr lang="en-US" sz="2800" b="1" dirty="0" smtClean="0">
                <a:latin typeface="Georgia" pitchFamily="18" charset="0"/>
              </a:rPr>
              <a:t>Age </a:t>
            </a:r>
          </a:p>
          <a:p>
            <a:pPr lvl="1" eaLnBrk="1" hangingPunct="1">
              <a:buFont typeface="Wingdings" panose="05000000000000000000" pitchFamily="2" charset="2"/>
              <a:buChar char="n"/>
              <a:defRPr/>
            </a:pPr>
            <a:r>
              <a:rPr lang="en-US" sz="2800" dirty="0" smtClean="0">
                <a:latin typeface="Georgia" pitchFamily="18" charset="0"/>
              </a:rPr>
              <a:t>Older people experience negative emotions less frequently</a:t>
            </a:r>
          </a:p>
          <a:p>
            <a:pPr eaLnBrk="1" hangingPunct="1">
              <a:buClr>
                <a:srgbClr val="FF0000"/>
              </a:buClr>
              <a:defRPr/>
            </a:pPr>
            <a:r>
              <a:rPr lang="en-US" sz="2800" b="1" dirty="0" smtClean="0">
                <a:latin typeface="Georgia" pitchFamily="18" charset="0"/>
              </a:rPr>
              <a:t>Sex </a:t>
            </a:r>
          </a:p>
          <a:p>
            <a:pPr lvl="1" eaLnBrk="1" hangingPunct="1">
              <a:buFont typeface="Wingdings" panose="05000000000000000000" pitchFamily="2" charset="2"/>
              <a:buChar char="n"/>
              <a:defRPr/>
            </a:pPr>
            <a:r>
              <a:rPr lang="en-US" sz="2800" dirty="0" smtClean="0">
                <a:latin typeface="Georgia" pitchFamily="18" charset="0"/>
              </a:rPr>
              <a:t>Women show greater emotional expression, experience emotions more intensely, and display more frequent expressions of emotions</a:t>
            </a:r>
          </a:p>
          <a:p>
            <a:pPr lvl="1" eaLnBrk="1" hangingPunct="1">
              <a:buFont typeface="Wingdings" panose="05000000000000000000" pitchFamily="2" charset="2"/>
              <a:buChar char="n"/>
              <a:defRPr/>
            </a:pPr>
            <a:r>
              <a:rPr lang="en-US" sz="2800" dirty="0" smtClean="0">
                <a:latin typeface="Georgia" pitchFamily="18" charset="0"/>
              </a:rPr>
              <a:t>Could be due to socialization</a:t>
            </a:r>
          </a:p>
        </p:txBody>
      </p:sp>
      <p:sp>
        <p:nvSpPr>
          <p:cNvPr id="12290" name="Rectangle 6"/>
          <p:cNvSpPr>
            <a:spLocks noGrp="1" noChangeArrowheads="1"/>
          </p:cNvSpPr>
          <p:nvPr>
            <p:ph type="sldNum" sz="quarter" idx="12"/>
          </p:nvPr>
        </p:nvSpPr>
        <p:spPr/>
        <p:txBody>
          <a:bodyPr>
            <a:normAutofit/>
          </a:bodyPr>
          <a:lstStyle/>
          <a:p>
            <a:pPr>
              <a:defRPr/>
            </a:pPr>
            <a:r>
              <a:rPr lang="en-US" dirty="0" smtClean="0"/>
              <a:t>4-</a:t>
            </a:r>
            <a:fld id="{AA6F5086-7872-4712-AE37-901265C8C5FD}" type="slidenum">
              <a:rPr lang="en-US" smtClean="0"/>
              <a:pPr>
                <a:defRPr/>
              </a:pPr>
              <a:t>13</a:t>
            </a:fld>
            <a:endParaRPr lang="en-US" dirty="0"/>
          </a:p>
        </p:txBody>
      </p:sp>
    </p:spTree>
  </p:cSld>
  <p:clrMapOvr>
    <a:masterClrMapping/>
  </p:clrMapOvr>
  <p:transition spd="slow">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a:xfrm>
            <a:off x="473670" y="165515"/>
            <a:ext cx="8272555" cy="1143000"/>
          </a:xfrm>
        </p:spPr>
        <p:txBody>
          <a:bodyPr/>
          <a:lstStyle/>
          <a:p>
            <a:pPr algn="ctr" eaLnBrk="1" hangingPunct="1"/>
            <a:r>
              <a:rPr lang="en-US" sz="4400" b="1" dirty="0" smtClean="0">
                <a:latin typeface="Georgia" pitchFamily="18" charset="0"/>
              </a:rPr>
              <a:t>Emotional Labor</a:t>
            </a:r>
          </a:p>
        </p:txBody>
      </p:sp>
      <p:sp>
        <p:nvSpPr>
          <p:cNvPr id="84995" name="Rectangle 3"/>
          <p:cNvSpPr>
            <a:spLocks noGrp="1" noChangeArrowheads="1"/>
          </p:cNvSpPr>
          <p:nvPr>
            <p:ph idx="1"/>
          </p:nvPr>
        </p:nvSpPr>
        <p:spPr>
          <a:xfrm>
            <a:off x="853145" y="1835205"/>
            <a:ext cx="7817184" cy="4477805"/>
          </a:xfrm>
        </p:spPr>
        <p:txBody>
          <a:bodyPr>
            <a:normAutofit/>
          </a:bodyPr>
          <a:lstStyle/>
          <a:p>
            <a:pPr eaLnBrk="1" fontAlgn="auto" hangingPunct="1">
              <a:spcAft>
                <a:spcPts val="0"/>
              </a:spcAft>
              <a:buClr>
                <a:srgbClr val="FF0000"/>
              </a:buClr>
              <a:defRPr/>
            </a:pPr>
            <a:r>
              <a:rPr lang="en-US" b="1" dirty="0" smtClean="0">
                <a:latin typeface="Georgia" pitchFamily="18" charset="0"/>
              </a:rPr>
              <a:t>Emotional labor:</a:t>
            </a:r>
            <a:r>
              <a:rPr lang="en-US" dirty="0" smtClean="0">
                <a:latin typeface="Georgia" pitchFamily="18" charset="0"/>
              </a:rPr>
              <a:t> an </a:t>
            </a:r>
            <a:r>
              <a:rPr lang="en-US" dirty="0">
                <a:latin typeface="Georgia" pitchFamily="18" charset="0"/>
              </a:rPr>
              <a:t>employee’s expression of organizationally desired emotions during interpersonal transactions at work</a:t>
            </a:r>
          </a:p>
          <a:p>
            <a:pPr eaLnBrk="1" fontAlgn="auto" hangingPunct="1">
              <a:spcBef>
                <a:spcPts val="2400"/>
              </a:spcBef>
              <a:spcAft>
                <a:spcPts val="0"/>
              </a:spcAft>
              <a:buClr>
                <a:srgbClr val="FF0000"/>
              </a:buClr>
              <a:defRPr/>
            </a:pPr>
            <a:r>
              <a:rPr lang="en-US" b="1" dirty="0">
                <a:latin typeface="Georgia" pitchFamily="18" charset="0"/>
              </a:rPr>
              <a:t>Emotional </a:t>
            </a:r>
            <a:r>
              <a:rPr lang="en-US" b="1" dirty="0" smtClean="0">
                <a:latin typeface="Georgia" pitchFamily="18" charset="0"/>
              </a:rPr>
              <a:t>dissonance: </a:t>
            </a:r>
            <a:r>
              <a:rPr lang="en-US" dirty="0" smtClean="0">
                <a:latin typeface="Georgia" pitchFamily="18" charset="0"/>
              </a:rPr>
              <a:t>when </a:t>
            </a:r>
            <a:r>
              <a:rPr lang="en-US" dirty="0">
                <a:latin typeface="Georgia" pitchFamily="18" charset="0"/>
              </a:rPr>
              <a:t>an employee has to project one emotion while </a:t>
            </a:r>
            <a:r>
              <a:rPr lang="en-US" dirty="0" smtClean="0">
                <a:latin typeface="Georgia" pitchFamily="18" charset="0"/>
              </a:rPr>
              <a:t>simultaneously feeling another</a:t>
            </a:r>
            <a:endParaRPr lang="en-US" dirty="0">
              <a:latin typeface="Georgia" pitchFamily="18" charset="0"/>
            </a:endParaRPr>
          </a:p>
        </p:txBody>
      </p:sp>
      <p:sp>
        <p:nvSpPr>
          <p:cNvPr id="13314" name="Rectangle 6"/>
          <p:cNvSpPr>
            <a:spLocks noGrp="1" noChangeArrowheads="1"/>
          </p:cNvSpPr>
          <p:nvPr>
            <p:ph type="sldNum" sz="quarter" idx="12"/>
          </p:nvPr>
        </p:nvSpPr>
        <p:spPr/>
        <p:txBody>
          <a:bodyPr>
            <a:normAutofit/>
          </a:bodyPr>
          <a:lstStyle/>
          <a:p>
            <a:pPr>
              <a:defRPr/>
            </a:pPr>
            <a:r>
              <a:rPr lang="en-US" dirty="0" smtClean="0"/>
              <a:t>4-</a:t>
            </a:r>
            <a:fld id="{BC13A9EA-D4AA-470A-935B-D1F5E53ECD65}" type="slidenum">
              <a:rPr lang="en-US" smtClean="0"/>
              <a:pPr>
                <a:defRPr/>
              </a:pPr>
              <a:t>14</a:t>
            </a:fld>
            <a:endParaRPr lang="en-US" dirty="0"/>
          </a:p>
        </p:txBody>
      </p:sp>
    </p:spTree>
  </p:cSld>
  <p:clrMapOvr>
    <a:masterClrMapping/>
  </p:clrMapOvr>
  <p:transition spd="slow">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a:xfrm>
            <a:off x="473670" y="165515"/>
            <a:ext cx="8272555" cy="1143000"/>
          </a:xfrm>
        </p:spPr>
        <p:txBody>
          <a:bodyPr/>
          <a:lstStyle/>
          <a:p>
            <a:pPr algn="ctr" eaLnBrk="1" hangingPunct="1"/>
            <a:r>
              <a:rPr lang="en-US" sz="4400" b="1" dirty="0" smtClean="0">
                <a:latin typeface="Georgia" pitchFamily="18" charset="0"/>
              </a:rPr>
              <a:t>Felt vs. Displayed Emotions</a:t>
            </a:r>
          </a:p>
        </p:txBody>
      </p:sp>
      <p:sp>
        <p:nvSpPr>
          <p:cNvPr id="24580" name="Rectangle 3"/>
          <p:cNvSpPr>
            <a:spLocks noGrp="1" noChangeArrowheads="1"/>
          </p:cNvSpPr>
          <p:nvPr>
            <p:ph idx="1"/>
          </p:nvPr>
        </p:nvSpPr>
        <p:spPr>
          <a:xfrm>
            <a:off x="449061" y="1607519"/>
            <a:ext cx="8524849" cy="4781385"/>
          </a:xfrm>
        </p:spPr>
        <p:txBody>
          <a:bodyPr>
            <a:noAutofit/>
          </a:bodyPr>
          <a:lstStyle/>
          <a:p>
            <a:pPr eaLnBrk="1" hangingPunct="1">
              <a:buClr>
                <a:srgbClr val="FF0000"/>
              </a:buClr>
              <a:defRPr/>
            </a:pPr>
            <a:r>
              <a:rPr lang="en-US" sz="2800" b="1" dirty="0" smtClean="0">
                <a:latin typeface="Georgia" pitchFamily="18" charset="0"/>
              </a:rPr>
              <a:t>Felt Emotions: </a:t>
            </a:r>
          </a:p>
          <a:p>
            <a:pPr lvl="1" eaLnBrk="1" hangingPunct="1">
              <a:spcAft>
                <a:spcPts val="1200"/>
              </a:spcAft>
              <a:buFont typeface="Wingdings" panose="05000000000000000000" pitchFamily="2" charset="2"/>
              <a:buChar char="n"/>
              <a:defRPr/>
            </a:pPr>
            <a:r>
              <a:rPr lang="en-US" sz="2800" dirty="0" smtClean="0">
                <a:latin typeface="Georgia" pitchFamily="18" charset="0"/>
              </a:rPr>
              <a:t>The individual’s actual emotions</a:t>
            </a:r>
          </a:p>
          <a:p>
            <a:pPr eaLnBrk="1" hangingPunct="1">
              <a:buClr>
                <a:srgbClr val="FF0000"/>
              </a:buClr>
              <a:defRPr/>
            </a:pPr>
            <a:r>
              <a:rPr lang="en-US" sz="2800" b="1" dirty="0" smtClean="0">
                <a:latin typeface="Georgia" pitchFamily="18" charset="0"/>
              </a:rPr>
              <a:t>Displayed Emotions: </a:t>
            </a:r>
          </a:p>
          <a:p>
            <a:pPr lvl="1" eaLnBrk="1" hangingPunct="1">
              <a:spcAft>
                <a:spcPts val="1200"/>
              </a:spcAft>
              <a:buFont typeface="Wingdings" panose="05000000000000000000" pitchFamily="2" charset="2"/>
              <a:buChar char="n"/>
              <a:defRPr/>
            </a:pPr>
            <a:r>
              <a:rPr lang="en-US" sz="2800" dirty="0" smtClean="0">
                <a:latin typeface="Georgia" pitchFamily="18" charset="0"/>
              </a:rPr>
              <a:t>The learned emotions that the organization requires workers to show and considers appropriate in a given job</a:t>
            </a:r>
          </a:p>
          <a:p>
            <a:pPr lvl="1" eaLnBrk="1" hangingPunct="1">
              <a:spcAft>
                <a:spcPts val="1200"/>
              </a:spcAft>
              <a:buFont typeface="Wingdings" panose="05000000000000000000" pitchFamily="2" charset="2"/>
              <a:buChar char="n"/>
              <a:defRPr/>
            </a:pPr>
            <a:r>
              <a:rPr lang="en-US" sz="2800" b="1" dirty="0" smtClean="0">
                <a:latin typeface="Georgia" pitchFamily="18" charset="0"/>
              </a:rPr>
              <a:t>Surface Acting -</a:t>
            </a:r>
            <a:r>
              <a:rPr lang="en-US" sz="2800" dirty="0" smtClean="0">
                <a:latin typeface="Georgia" pitchFamily="18" charset="0"/>
              </a:rPr>
              <a:t> hiding one’s true emotions</a:t>
            </a:r>
          </a:p>
          <a:p>
            <a:pPr lvl="1" eaLnBrk="1" hangingPunct="1">
              <a:spcAft>
                <a:spcPts val="1200"/>
              </a:spcAft>
              <a:buFont typeface="Wingdings" panose="05000000000000000000" pitchFamily="2" charset="2"/>
              <a:buChar char="n"/>
              <a:defRPr/>
            </a:pPr>
            <a:r>
              <a:rPr lang="en-US" sz="2800" b="1" dirty="0" smtClean="0">
                <a:latin typeface="Georgia" pitchFamily="18" charset="0"/>
              </a:rPr>
              <a:t>Deep Acting </a:t>
            </a:r>
            <a:r>
              <a:rPr lang="en-US" sz="2800" dirty="0" smtClean="0">
                <a:latin typeface="Georgia" pitchFamily="18" charset="0"/>
              </a:rPr>
              <a:t>- trying to change one’s feelings based on display rules</a:t>
            </a:r>
          </a:p>
        </p:txBody>
      </p:sp>
      <p:sp>
        <p:nvSpPr>
          <p:cNvPr id="14338" name="Rectangle 6"/>
          <p:cNvSpPr>
            <a:spLocks noGrp="1" noChangeArrowheads="1"/>
          </p:cNvSpPr>
          <p:nvPr>
            <p:ph type="sldNum" sz="quarter" idx="12"/>
          </p:nvPr>
        </p:nvSpPr>
        <p:spPr/>
        <p:txBody>
          <a:bodyPr>
            <a:normAutofit/>
          </a:bodyPr>
          <a:lstStyle/>
          <a:p>
            <a:pPr>
              <a:defRPr/>
            </a:pPr>
            <a:r>
              <a:rPr lang="en-US" dirty="0" smtClean="0"/>
              <a:t>4-</a:t>
            </a:r>
            <a:fld id="{B3BB560C-D004-482E-8DE4-98BD3BB4CEE4}" type="slidenum">
              <a:rPr lang="en-US" smtClean="0"/>
              <a:pPr>
                <a:defRPr/>
              </a:pPr>
              <a:t>15</a:t>
            </a:fld>
            <a:endParaRPr lang="en-US" dirty="0"/>
          </a:p>
        </p:txBody>
      </p:sp>
    </p:spTree>
  </p:cSld>
  <p:clrMapOvr>
    <a:masterClrMapping/>
  </p:clrMapOvr>
  <p:transition spd="slow">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a:xfrm>
            <a:off x="549565" y="165515"/>
            <a:ext cx="8272555" cy="1143000"/>
          </a:xfrm>
        </p:spPr>
        <p:txBody>
          <a:bodyPr/>
          <a:lstStyle/>
          <a:p>
            <a:pPr algn="ctr" eaLnBrk="1" hangingPunct="1"/>
            <a:r>
              <a:rPr lang="en-US" sz="4400" b="1" dirty="0" smtClean="0">
                <a:latin typeface="Georgia" pitchFamily="18" charset="0"/>
              </a:rPr>
              <a:t>Affective Events Theory</a:t>
            </a:r>
          </a:p>
        </p:txBody>
      </p:sp>
      <p:sp>
        <p:nvSpPr>
          <p:cNvPr id="24580" name="Rectangle 3"/>
          <p:cNvSpPr>
            <a:spLocks noGrp="1" noChangeArrowheads="1"/>
          </p:cNvSpPr>
          <p:nvPr>
            <p:ph idx="1"/>
          </p:nvPr>
        </p:nvSpPr>
        <p:spPr>
          <a:xfrm>
            <a:off x="701355" y="1759309"/>
            <a:ext cx="7665397" cy="4412585"/>
          </a:xfrm>
        </p:spPr>
        <p:txBody>
          <a:bodyPr>
            <a:noAutofit/>
          </a:bodyPr>
          <a:lstStyle/>
          <a:p>
            <a:pPr eaLnBrk="1" hangingPunct="1">
              <a:buClr>
                <a:srgbClr val="FF0000"/>
              </a:buClr>
              <a:defRPr/>
            </a:pPr>
            <a:r>
              <a:rPr lang="en-US" dirty="0" smtClean="0">
                <a:latin typeface="Georgia" pitchFamily="18" charset="0"/>
              </a:rPr>
              <a:t>How do emotions and moods influence job performance and satisfaction?</a:t>
            </a:r>
          </a:p>
          <a:p>
            <a:pPr marL="0" indent="0" eaLnBrk="1" hangingPunct="1">
              <a:buClr>
                <a:srgbClr val="FF0000"/>
              </a:buClr>
              <a:buNone/>
              <a:defRPr/>
            </a:pPr>
            <a:endParaRPr lang="en-US" dirty="0" smtClean="0">
              <a:latin typeface="Georgia" pitchFamily="18" charset="0"/>
            </a:endParaRPr>
          </a:p>
          <a:p>
            <a:pPr eaLnBrk="1" hangingPunct="1">
              <a:buClr>
                <a:srgbClr val="FF0000"/>
              </a:buClr>
              <a:defRPr/>
            </a:pPr>
            <a:r>
              <a:rPr lang="en-US" b="1" dirty="0" smtClean="0">
                <a:latin typeface="Georgia" pitchFamily="18" charset="0"/>
              </a:rPr>
              <a:t>Affective events theory (AET): </a:t>
            </a:r>
            <a:r>
              <a:rPr lang="en-US" dirty="0" smtClean="0">
                <a:latin typeface="Georgia" pitchFamily="18" charset="0"/>
              </a:rPr>
              <a:t>employees react emotionally to things that happen to them at work, and this reaction influences their job performance and satisfaction</a:t>
            </a:r>
          </a:p>
        </p:txBody>
      </p:sp>
      <p:sp>
        <p:nvSpPr>
          <p:cNvPr id="14338" name="Rectangle 6"/>
          <p:cNvSpPr>
            <a:spLocks noGrp="1" noChangeArrowheads="1"/>
          </p:cNvSpPr>
          <p:nvPr>
            <p:ph type="sldNum" sz="quarter" idx="12"/>
          </p:nvPr>
        </p:nvSpPr>
        <p:spPr/>
        <p:txBody>
          <a:bodyPr>
            <a:normAutofit/>
          </a:bodyPr>
          <a:lstStyle/>
          <a:p>
            <a:pPr>
              <a:defRPr/>
            </a:pPr>
            <a:r>
              <a:rPr lang="en-US" dirty="0" smtClean="0"/>
              <a:t>4-</a:t>
            </a:r>
            <a:fld id="{B3BB560C-D004-482E-8DE4-98BD3BB4CEE4}" type="slidenum">
              <a:rPr lang="en-US" smtClean="0"/>
              <a:pPr>
                <a:defRPr/>
              </a:pPr>
              <a:t>16</a:t>
            </a:fld>
            <a:endParaRPr lang="en-US" dirty="0"/>
          </a:p>
        </p:txBody>
      </p:sp>
    </p:spTree>
    <p:extLst>
      <p:ext uri="{BB962C8B-B14F-4D97-AF65-F5344CB8AC3E}">
        <p14:creationId xmlns:p14="http://schemas.microsoft.com/office/powerpoint/2010/main" val="1744464924"/>
      </p:ext>
    </p:extLst>
  </p:cSld>
  <p:clrMapOvr>
    <a:masterClrMapping/>
  </p:clrMapOvr>
  <p:transition spd="slow">
    <p:randomBar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a:xfrm>
            <a:off x="245985" y="165515"/>
            <a:ext cx="8652030" cy="1143000"/>
          </a:xfrm>
        </p:spPr>
        <p:txBody>
          <a:bodyPr/>
          <a:lstStyle/>
          <a:p>
            <a:pPr algn="ctr" eaLnBrk="1" hangingPunct="1"/>
            <a:r>
              <a:rPr lang="en-US" sz="4400" b="1" dirty="0" smtClean="0">
                <a:latin typeface="Georgia" pitchFamily="18" charset="0"/>
              </a:rPr>
              <a:t>Affective Events Theory</a:t>
            </a:r>
          </a:p>
        </p:txBody>
      </p:sp>
      <p:sp>
        <p:nvSpPr>
          <p:cNvPr id="14338" name="Rectangle 6"/>
          <p:cNvSpPr>
            <a:spLocks noGrp="1" noChangeArrowheads="1"/>
          </p:cNvSpPr>
          <p:nvPr>
            <p:ph type="sldNum" sz="quarter" idx="12"/>
          </p:nvPr>
        </p:nvSpPr>
        <p:spPr/>
        <p:txBody>
          <a:bodyPr>
            <a:normAutofit/>
          </a:bodyPr>
          <a:lstStyle/>
          <a:p>
            <a:pPr>
              <a:defRPr/>
            </a:pPr>
            <a:r>
              <a:rPr lang="en-US" dirty="0" smtClean="0"/>
              <a:t>4-</a:t>
            </a:r>
            <a:fld id="{B3BB560C-D004-482E-8DE4-98BD3BB4CEE4}" type="slidenum">
              <a:rPr lang="en-US" smtClean="0"/>
              <a:pPr>
                <a:defRPr/>
              </a:pPr>
              <a:t>17</a:t>
            </a:fld>
            <a:endParaRPr lang="en-US"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4935" y="1835205"/>
            <a:ext cx="7563562" cy="3973121"/>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2" name="TextBox 1"/>
          <p:cNvSpPr txBox="1"/>
          <p:nvPr/>
        </p:nvSpPr>
        <p:spPr>
          <a:xfrm>
            <a:off x="4040735" y="6009429"/>
            <a:ext cx="1802994" cy="276999"/>
          </a:xfrm>
          <a:prstGeom prst="rect">
            <a:avLst/>
          </a:prstGeom>
          <a:noFill/>
        </p:spPr>
        <p:txBody>
          <a:bodyPr wrap="none" rtlCol="0">
            <a:spAutoFit/>
          </a:bodyPr>
          <a:lstStyle/>
          <a:p>
            <a:r>
              <a:rPr lang="en-US" sz="1200" dirty="0" smtClean="0"/>
              <a:t>Affective Events Theory</a:t>
            </a:r>
            <a:endParaRPr lang="en-US" sz="1200" dirty="0"/>
          </a:p>
        </p:txBody>
      </p:sp>
    </p:spTree>
    <p:extLst>
      <p:ext uri="{BB962C8B-B14F-4D97-AF65-F5344CB8AC3E}">
        <p14:creationId xmlns:p14="http://schemas.microsoft.com/office/powerpoint/2010/main" val="699863954"/>
      </p:ext>
    </p:extLst>
  </p:cSld>
  <p:clrMapOvr>
    <a:masterClrMapping/>
  </p:clrMapOvr>
  <p:transition spd="slow">
    <p:randomBar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a:xfrm>
            <a:off x="321880" y="165515"/>
            <a:ext cx="8652029" cy="1143000"/>
          </a:xfrm>
        </p:spPr>
        <p:txBody>
          <a:bodyPr/>
          <a:lstStyle/>
          <a:p>
            <a:pPr algn="ctr" eaLnBrk="1" hangingPunct="1"/>
            <a:r>
              <a:rPr lang="en-US" sz="4400" b="1" dirty="0" smtClean="0">
                <a:latin typeface="Georgia" pitchFamily="18" charset="0"/>
              </a:rPr>
              <a:t>Emotional Intelligence</a:t>
            </a:r>
          </a:p>
        </p:txBody>
      </p:sp>
      <p:sp>
        <p:nvSpPr>
          <p:cNvPr id="25604" name="Rectangle 3"/>
          <p:cNvSpPr>
            <a:spLocks noGrp="1" noChangeArrowheads="1"/>
          </p:cNvSpPr>
          <p:nvPr>
            <p:ph idx="1"/>
          </p:nvPr>
        </p:nvSpPr>
        <p:spPr>
          <a:xfrm>
            <a:off x="777250" y="1683415"/>
            <a:ext cx="7817186" cy="4572000"/>
          </a:xfrm>
        </p:spPr>
        <p:txBody>
          <a:bodyPr>
            <a:noAutofit/>
          </a:bodyPr>
          <a:lstStyle/>
          <a:p>
            <a:pPr eaLnBrk="1" hangingPunct="1">
              <a:lnSpc>
                <a:spcPct val="90000"/>
              </a:lnSpc>
              <a:spcAft>
                <a:spcPts val="1200"/>
              </a:spcAft>
              <a:buClr>
                <a:srgbClr val="FF0000"/>
              </a:buClr>
              <a:defRPr/>
            </a:pPr>
            <a:r>
              <a:rPr lang="en-US" b="1" dirty="0" smtClean="0">
                <a:latin typeface="Georgia" pitchFamily="18" charset="0"/>
              </a:rPr>
              <a:t>Emotional intelligence: </a:t>
            </a:r>
            <a:r>
              <a:rPr lang="en-US" dirty="0" smtClean="0">
                <a:latin typeface="Georgia" pitchFamily="18" charset="0"/>
              </a:rPr>
              <a:t>a person’s ability to:</a:t>
            </a:r>
          </a:p>
          <a:p>
            <a:pPr lvl="1" eaLnBrk="1" hangingPunct="1">
              <a:lnSpc>
                <a:spcPct val="90000"/>
              </a:lnSpc>
              <a:buFont typeface="Wingdings" panose="05000000000000000000" pitchFamily="2" charset="2"/>
              <a:buChar char="n"/>
              <a:defRPr/>
            </a:pPr>
            <a:r>
              <a:rPr lang="en-US" sz="3200" dirty="0" smtClean="0">
                <a:latin typeface="Georgia" pitchFamily="18" charset="0"/>
              </a:rPr>
              <a:t>Perceive emotions in the self and others</a:t>
            </a:r>
          </a:p>
          <a:p>
            <a:pPr lvl="1" eaLnBrk="1" hangingPunct="1">
              <a:lnSpc>
                <a:spcPct val="90000"/>
              </a:lnSpc>
              <a:buFont typeface="Wingdings" panose="05000000000000000000" pitchFamily="2" charset="2"/>
              <a:buChar char="n"/>
              <a:defRPr/>
            </a:pPr>
            <a:r>
              <a:rPr lang="en-US" sz="3200" dirty="0" smtClean="0">
                <a:latin typeface="Georgia" pitchFamily="18" charset="0"/>
              </a:rPr>
              <a:t>Understand the meaning of these emotions</a:t>
            </a:r>
          </a:p>
          <a:p>
            <a:pPr lvl="1" eaLnBrk="1" hangingPunct="1">
              <a:lnSpc>
                <a:spcPct val="90000"/>
              </a:lnSpc>
              <a:buFont typeface="Wingdings" panose="05000000000000000000" pitchFamily="2" charset="2"/>
              <a:buChar char="n"/>
              <a:defRPr/>
            </a:pPr>
            <a:r>
              <a:rPr lang="en-US" sz="3200" dirty="0" smtClean="0">
                <a:latin typeface="Georgia" pitchFamily="18" charset="0"/>
              </a:rPr>
              <a:t>Regulate one’s emotions in a cascading model</a:t>
            </a:r>
          </a:p>
        </p:txBody>
      </p:sp>
      <p:sp>
        <p:nvSpPr>
          <p:cNvPr id="15362" name="Rectangle 6"/>
          <p:cNvSpPr>
            <a:spLocks noGrp="1" noChangeArrowheads="1"/>
          </p:cNvSpPr>
          <p:nvPr>
            <p:ph type="sldNum" sz="quarter" idx="12"/>
          </p:nvPr>
        </p:nvSpPr>
        <p:spPr/>
        <p:txBody>
          <a:bodyPr>
            <a:normAutofit/>
          </a:bodyPr>
          <a:lstStyle/>
          <a:p>
            <a:pPr>
              <a:defRPr/>
            </a:pPr>
            <a:r>
              <a:rPr lang="en-US" dirty="0" smtClean="0"/>
              <a:t>4-</a:t>
            </a:r>
            <a:fld id="{45C61161-7B0E-4C13-86D9-58609DF8B252}" type="slidenum">
              <a:rPr lang="en-US" smtClean="0"/>
              <a:pPr>
                <a:defRPr/>
              </a:pPr>
              <a:t>18</a:t>
            </a:fld>
            <a:endParaRPr lang="en-US" dirty="0"/>
          </a:p>
        </p:txBody>
      </p:sp>
    </p:spTree>
  </p:cSld>
  <p:clrMapOvr>
    <a:masterClrMapping/>
  </p:clrMapOvr>
  <p:transition spd="slow">
    <p:randomBa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a:xfrm>
            <a:off x="321880" y="165515"/>
            <a:ext cx="8576135" cy="1143000"/>
          </a:xfrm>
        </p:spPr>
        <p:txBody>
          <a:bodyPr/>
          <a:lstStyle/>
          <a:p>
            <a:pPr algn="ctr" eaLnBrk="1" hangingPunct="1"/>
            <a:r>
              <a:rPr lang="en-US" sz="4400" b="1" dirty="0" smtClean="0">
                <a:latin typeface="Georgia" pitchFamily="18" charset="0"/>
              </a:rPr>
              <a:t>Emotional Intelligence</a:t>
            </a:r>
          </a:p>
        </p:txBody>
      </p:sp>
      <p:sp>
        <p:nvSpPr>
          <p:cNvPr id="15362" name="Rectangle 6"/>
          <p:cNvSpPr>
            <a:spLocks noGrp="1" noChangeArrowheads="1"/>
          </p:cNvSpPr>
          <p:nvPr>
            <p:ph type="sldNum" sz="quarter" idx="12"/>
          </p:nvPr>
        </p:nvSpPr>
        <p:spPr/>
        <p:txBody>
          <a:bodyPr>
            <a:normAutofit/>
          </a:bodyPr>
          <a:lstStyle/>
          <a:p>
            <a:pPr>
              <a:defRPr/>
            </a:pPr>
            <a:r>
              <a:rPr lang="en-US" dirty="0" smtClean="0"/>
              <a:t>4-</a:t>
            </a:r>
            <a:fld id="{45C61161-7B0E-4C13-86D9-58609DF8B252}" type="slidenum">
              <a:rPr lang="en-US" smtClean="0"/>
              <a:pPr>
                <a:defRPr/>
              </a:pPr>
              <a:t>19</a:t>
            </a:fld>
            <a:endParaRPr lang="en-US" dirty="0"/>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9565" y="2020891"/>
            <a:ext cx="8001192" cy="33461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3168495" y="5528091"/>
            <a:ext cx="3218702" cy="276999"/>
          </a:xfrm>
          <a:prstGeom prst="rect">
            <a:avLst/>
          </a:prstGeom>
          <a:noFill/>
        </p:spPr>
        <p:txBody>
          <a:bodyPr wrap="none" rtlCol="0">
            <a:spAutoFit/>
          </a:bodyPr>
          <a:lstStyle/>
          <a:p>
            <a:r>
              <a:rPr lang="en-US" sz="1200" dirty="0" smtClean="0"/>
              <a:t>A Cascading Model of Emotional Intelligence</a:t>
            </a:r>
            <a:endParaRPr lang="en-US" sz="1200" dirty="0"/>
          </a:p>
        </p:txBody>
      </p:sp>
    </p:spTree>
    <p:extLst>
      <p:ext uri="{BB962C8B-B14F-4D97-AF65-F5344CB8AC3E}">
        <p14:creationId xmlns:p14="http://schemas.microsoft.com/office/powerpoint/2010/main" val="4211268806"/>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
          <p:cNvSpPr>
            <a:spLocks noGrp="1" noChangeArrowheads="1"/>
          </p:cNvSpPr>
          <p:nvPr>
            <p:ph type="title"/>
          </p:nvPr>
        </p:nvSpPr>
        <p:spPr>
          <a:xfrm>
            <a:off x="245985" y="89620"/>
            <a:ext cx="8652030" cy="1061615"/>
          </a:xfrm>
        </p:spPr>
        <p:txBody>
          <a:bodyPr>
            <a:noAutofit/>
          </a:bodyPr>
          <a:lstStyle/>
          <a:p>
            <a:pPr algn="ctr" eaLnBrk="1" fontAlgn="auto" hangingPunct="1">
              <a:spcAft>
                <a:spcPts val="0"/>
              </a:spcAft>
              <a:defRPr/>
            </a:pPr>
            <a:r>
              <a:rPr lang="en-US" sz="4000" b="1" dirty="0" smtClean="0">
                <a:latin typeface="Georgia" pitchFamily="18" charset="0"/>
              </a:rPr>
              <a:t>After studying this chapter </a:t>
            </a:r>
            <a:br>
              <a:rPr lang="en-US" sz="4000" b="1" dirty="0" smtClean="0">
                <a:latin typeface="Georgia" pitchFamily="18" charset="0"/>
              </a:rPr>
            </a:br>
            <a:r>
              <a:rPr lang="en-US" sz="4000" b="1" dirty="0" smtClean="0">
                <a:latin typeface="Georgia" pitchFamily="18" charset="0"/>
              </a:rPr>
              <a:t>you should be able to:</a:t>
            </a:r>
          </a:p>
        </p:txBody>
      </p:sp>
      <p:sp>
        <p:nvSpPr>
          <p:cNvPr id="14340" name="Rectangle 5"/>
          <p:cNvSpPr>
            <a:spLocks noGrp="1" noChangeArrowheads="1"/>
          </p:cNvSpPr>
          <p:nvPr>
            <p:ph idx="1"/>
          </p:nvPr>
        </p:nvSpPr>
        <p:spPr>
          <a:xfrm>
            <a:off x="35916" y="1607521"/>
            <a:ext cx="9013889" cy="4857280"/>
          </a:xfrm>
        </p:spPr>
        <p:txBody>
          <a:bodyPr>
            <a:noAutofit/>
          </a:bodyPr>
          <a:lstStyle/>
          <a:p>
            <a:pPr marL="609600" indent="-609600" eaLnBrk="1" hangingPunct="1">
              <a:lnSpc>
                <a:spcPct val="80000"/>
              </a:lnSpc>
              <a:spcAft>
                <a:spcPts val="1200"/>
              </a:spcAft>
              <a:buFontTx/>
              <a:buAutoNum type="arabicPeriod"/>
              <a:defRPr/>
            </a:pPr>
            <a:r>
              <a:rPr lang="en-US" sz="2200" dirty="0" smtClean="0">
                <a:latin typeface="Georgia" pitchFamily="18" charset="0"/>
              </a:rPr>
              <a:t>Differentiate between emotions and moods.</a:t>
            </a:r>
          </a:p>
          <a:p>
            <a:pPr marL="609600" indent="-609600" eaLnBrk="1" hangingPunct="1">
              <a:lnSpc>
                <a:spcPct val="80000"/>
              </a:lnSpc>
              <a:spcAft>
                <a:spcPts val="1200"/>
              </a:spcAft>
              <a:buFontTx/>
              <a:buAutoNum type="arabicPeriod"/>
              <a:defRPr/>
            </a:pPr>
            <a:r>
              <a:rPr lang="en-US" sz="2200" dirty="0" smtClean="0">
                <a:latin typeface="Georgia" pitchFamily="18" charset="0"/>
              </a:rPr>
              <a:t>Discuss whether emotions are rational and what functions they serve.</a:t>
            </a:r>
          </a:p>
          <a:p>
            <a:pPr marL="609600" indent="-609600" eaLnBrk="1" hangingPunct="1">
              <a:lnSpc>
                <a:spcPct val="80000"/>
              </a:lnSpc>
              <a:spcAft>
                <a:spcPts val="1200"/>
              </a:spcAft>
              <a:buFontTx/>
              <a:buAutoNum type="arabicPeriod"/>
              <a:defRPr/>
            </a:pPr>
            <a:r>
              <a:rPr lang="en-US" sz="2200" dirty="0" smtClean="0">
                <a:latin typeface="Georgia" pitchFamily="18" charset="0"/>
              </a:rPr>
              <a:t>Describe the validity of potential sources of emotions and moods.  </a:t>
            </a:r>
          </a:p>
          <a:p>
            <a:pPr marL="609600" indent="-609600" eaLnBrk="1" hangingPunct="1">
              <a:lnSpc>
                <a:spcPct val="80000"/>
              </a:lnSpc>
              <a:spcAft>
                <a:spcPts val="1200"/>
              </a:spcAft>
              <a:buFontTx/>
              <a:buAutoNum type="arabicPeriod"/>
              <a:defRPr/>
            </a:pPr>
            <a:r>
              <a:rPr lang="en-US" sz="2200" dirty="0" smtClean="0">
                <a:latin typeface="Georgia" pitchFamily="18" charset="0"/>
              </a:rPr>
              <a:t>Show the impact emotional labor has on employees.</a:t>
            </a:r>
          </a:p>
          <a:p>
            <a:pPr marL="609600" indent="-609600" eaLnBrk="1" hangingPunct="1">
              <a:lnSpc>
                <a:spcPct val="80000"/>
              </a:lnSpc>
              <a:spcAft>
                <a:spcPts val="1200"/>
              </a:spcAft>
              <a:buFontTx/>
              <a:buAutoNum type="arabicPeriod"/>
              <a:defRPr/>
            </a:pPr>
            <a:r>
              <a:rPr lang="en-US" sz="2200" dirty="0" smtClean="0">
                <a:latin typeface="Georgia" pitchFamily="18" charset="0"/>
              </a:rPr>
              <a:t>Describe affective events theory and its applications. </a:t>
            </a:r>
          </a:p>
          <a:p>
            <a:pPr marL="609600" indent="-609600" eaLnBrk="1" hangingPunct="1">
              <a:lnSpc>
                <a:spcPct val="80000"/>
              </a:lnSpc>
              <a:spcAft>
                <a:spcPts val="1200"/>
              </a:spcAft>
              <a:buFontTx/>
              <a:buAutoNum type="arabicPeriod"/>
              <a:defRPr/>
            </a:pPr>
            <a:r>
              <a:rPr lang="en-US" sz="2200" dirty="0" smtClean="0">
                <a:latin typeface="Georgia" pitchFamily="18" charset="0"/>
              </a:rPr>
              <a:t>Contrast the evidence for and against the existence of emotional intelligence.</a:t>
            </a:r>
          </a:p>
          <a:p>
            <a:pPr marL="609600" indent="-609600" eaLnBrk="1" hangingPunct="1">
              <a:lnSpc>
                <a:spcPct val="80000"/>
              </a:lnSpc>
              <a:spcAft>
                <a:spcPts val="1200"/>
              </a:spcAft>
              <a:buFontTx/>
              <a:buAutoNum type="arabicPeriod"/>
              <a:defRPr/>
            </a:pPr>
            <a:r>
              <a:rPr lang="en-US" sz="2200" dirty="0" smtClean="0">
                <a:latin typeface="Georgia" pitchFamily="18" charset="0"/>
              </a:rPr>
              <a:t>Identify strategies for emotion regulation and their likely effects. </a:t>
            </a:r>
          </a:p>
          <a:p>
            <a:pPr marL="609600" indent="-609600" eaLnBrk="1" hangingPunct="1">
              <a:lnSpc>
                <a:spcPct val="80000"/>
              </a:lnSpc>
              <a:spcAft>
                <a:spcPts val="1200"/>
              </a:spcAft>
              <a:buFontTx/>
              <a:buAutoNum type="arabicPeriod"/>
              <a:defRPr/>
            </a:pPr>
            <a:r>
              <a:rPr lang="en-US" sz="2200" dirty="0" smtClean="0">
                <a:latin typeface="Georgia" pitchFamily="18" charset="0"/>
              </a:rPr>
              <a:t>Apply concepts about emotions and moods to specific OB issues.</a:t>
            </a:r>
          </a:p>
          <a:p>
            <a:pPr marL="609600" indent="-609600" eaLnBrk="1" hangingPunct="1">
              <a:lnSpc>
                <a:spcPct val="80000"/>
              </a:lnSpc>
              <a:spcAft>
                <a:spcPts val="1200"/>
              </a:spcAft>
              <a:buFontTx/>
              <a:buAutoNum type="arabicPeriod"/>
              <a:defRPr/>
            </a:pPr>
            <a:endParaRPr lang="en-US" sz="2800" dirty="0" smtClean="0">
              <a:solidFill>
                <a:schemeClr val="accent2">
                  <a:lumMod val="50000"/>
                </a:schemeClr>
              </a:solidFill>
              <a:latin typeface="Georgia" pitchFamily="18" charset="0"/>
            </a:endParaRPr>
          </a:p>
        </p:txBody>
      </p:sp>
      <p:sp>
        <p:nvSpPr>
          <p:cNvPr id="4098" name="Rectangle 6"/>
          <p:cNvSpPr>
            <a:spLocks noGrp="1" noChangeArrowheads="1"/>
          </p:cNvSpPr>
          <p:nvPr>
            <p:ph type="sldNum" sz="quarter" idx="12"/>
          </p:nvPr>
        </p:nvSpPr>
        <p:spPr/>
        <p:txBody>
          <a:bodyPr>
            <a:normAutofit/>
          </a:bodyPr>
          <a:lstStyle/>
          <a:p>
            <a:pPr>
              <a:defRPr/>
            </a:pPr>
            <a:r>
              <a:rPr lang="en-US" dirty="0" smtClean="0"/>
              <a:t>4-</a:t>
            </a:r>
            <a:fld id="{46CC95DE-0765-4400-922F-5850904426E5}" type="slidenum">
              <a:rPr lang="en-US" smtClean="0"/>
              <a:pPr>
                <a:defRPr/>
              </a:pPr>
              <a:t>2</a:t>
            </a:fld>
            <a:endParaRPr lang="en-US" dirty="0"/>
          </a:p>
        </p:txBody>
      </p:sp>
    </p:spTree>
  </p:cSld>
  <p:clrMapOvr>
    <a:masterClrMapping/>
  </p:clrMapOvr>
  <p:transition spd="slow">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a:xfrm>
            <a:off x="397775" y="165515"/>
            <a:ext cx="8576136" cy="1143000"/>
          </a:xfrm>
        </p:spPr>
        <p:txBody>
          <a:bodyPr>
            <a:noAutofit/>
          </a:bodyPr>
          <a:lstStyle/>
          <a:p>
            <a:pPr algn="ctr" eaLnBrk="1" hangingPunct="1"/>
            <a:r>
              <a:rPr lang="en-US" b="1" dirty="0" smtClean="0">
                <a:latin typeface="Georgia" pitchFamily="18" charset="0"/>
              </a:rPr>
              <a:t>Emotional Intelligence </a:t>
            </a:r>
            <a:br>
              <a:rPr lang="en-US" b="1" dirty="0" smtClean="0">
                <a:latin typeface="Georgia" pitchFamily="18" charset="0"/>
              </a:rPr>
            </a:br>
            <a:r>
              <a:rPr lang="en-US" b="1" dirty="0" smtClean="0">
                <a:latin typeface="Georgia" pitchFamily="18" charset="0"/>
              </a:rPr>
              <a:t>on Trial</a:t>
            </a:r>
          </a:p>
        </p:txBody>
      </p:sp>
      <p:sp>
        <p:nvSpPr>
          <p:cNvPr id="38917" name="Text Placeholder 7"/>
          <p:cNvSpPr>
            <a:spLocks noGrp="1"/>
          </p:cNvSpPr>
          <p:nvPr>
            <p:ph type="body" idx="1"/>
          </p:nvPr>
        </p:nvSpPr>
        <p:spPr/>
        <p:txBody>
          <a:bodyPr/>
          <a:lstStyle/>
          <a:p>
            <a:pPr eaLnBrk="1" hangingPunct="1"/>
            <a:r>
              <a:rPr lang="en-US" sz="2400" dirty="0" smtClean="0">
                <a:latin typeface="Georgia" pitchFamily="18" charset="0"/>
              </a:rPr>
              <a:t>The case for:</a:t>
            </a:r>
          </a:p>
        </p:txBody>
      </p:sp>
      <p:sp>
        <p:nvSpPr>
          <p:cNvPr id="88067" name="Rectangle 3"/>
          <p:cNvSpPr>
            <a:spLocks noGrp="1" noChangeArrowheads="1"/>
          </p:cNvSpPr>
          <p:nvPr>
            <p:ph sz="half" idx="2"/>
          </p:nvPr>
        </p:nvSpPr>
        <p:spPr>
          <a:xfrm>
            <a:off x="625460" y="2214680"/>
            <a:ext cx="3735325" cy="3951287"/>
          </a:xfrm>
        </p:spPr>
        <p:txBody>
          <a:bodyPr>
            <a:normAutofit/>
          </a:bodyPr>
          <a:lstStyle/>
          <a:p>
            <a:pPr indent="-342900" eaLnBrk="1" fontAlgn="auto" hangingPunct="1">
              <a:spcAft>
                <a:spcPts val="1800"/>
              </a:spcAft>
              <a:buClr>
                <a:srgbClr val="FF0000"/>
              </a:buClr>
              <a:defRPr/>
            </a:pPr>
            <a:r>
              <a:rPr lang="en-US" dirty="0" smtClean="0">
                <a:latin typeface="Georgia" pitchFamily="18" charset="0"/>
              </a:rPr>
              <a:t>Intuitive appeal – it makes sense</a:t>
            </a:r>
          </a:p>
          <a:p>
            <a:pPr indent="-342900" eaLnBrk="1" fontAlgn="auto" hangingPunct="1">
              <a:spcAft>
                <a:spcPts val="1800"/>
              </a:spcAft>
              <a:buClr>
                <a:srgbClr val="FF0000"/>
              </a:buClr>
              <a:defRPr/>
            </a:pPr>
            <a:r>
              <a:rPr lang="en-US" dirty="0" smtClean="0">
                <a:latin typeface="Georgia" pitchFamily="18" charset="0"/>
              </a:rPr>
              <a:t>EI predicts criteria that matter –positively correlated to high job performance</a:t>
            </a:r>
          </a:p>
          <a:p>
            <a:pPr indent="-342900" eaLnBrk="1" fontAlgn="auto" hangingPunct="1">
              <a:spcAft>
                <a:spcPts val="1800"/>
              </a:spcAft>
              <a:buClr>
                <a:srgbClr val="FF0000"/>
              </a:buClr>
              <a:defRPr/>
            </a:pPr>
            <a:r>
              <a:rPr lang="en-US" dirty="0" smtClean="0">
                <a:latin typeface="Georgia" pitchFamily="18" charset="0"/>
              </a:rPr>
              <a:t>Study suggests that EI is neurologically based</a:t>
            </a:r>
          </a:p>
        </p:txBody>
      </p:sp>
      <p:sp>
        <p:nvSpPr>
          <p:cNvPr id="2" name="Text Placeholder 1"/>
          <p:cNvSpPr>
            <a:spLocks noGrp="1"/>
          </p:cNvSpPr>
          <p:nvPr>
            <p:ph type="body" sz="quarter" idx="3"/>
          </p:nvPr>
        </p:nvSpPr>
        <p:spPr>
          <a:xfrm>
            <a:off x="4647895" y="1531625"/>
            <a:ext cx="3657600" cy="639762"/>
          </a:xfrm>
        </p:spPr>
        <p:txBody>
          <a:bodyPr/>
          <a:lstStyle/>
          <a:p>
            <a:r>
              <a:rPr lang="en-US" sz="2400" dirty="0" smtClean="0">
                <a:latin typeface="Georgia" pitchFamily="18" charset="0"/>
              </a:rPr>
              <a:t>The case against: </a:t>
            </a:r>
            <a:endParaRPr lang="en-US" sz="2400" dirty="0">
              <a:latin typeface="Georgia" pitchFamily="18" charset="0"/>
            </a:endParaRPr>
          </a:p>
        </p:txBody>
      </p:sp>
      <p:sp>
        <p:nvSpPr>
          <p:cNvPr id="10" name="Content Placeholder 9"/>
          <p:cNvSpPr>
            <a:spLocks noGrp="1"/>
          </p:cNvSpPr>
          <p:nvPr>
            <p:ph sz="quarter" idx="4"/>
          </p:nvPr>
        </p:nvSpPr>
        <p:spPr>
          <a:xfrm>
            <a:off x="4723790" y="2214680"/>
            <a:ext cx="3797620" cy="4016375"/>
          </a:xfrm>
        </p:spPr>
        <p:txBody>
          <a:bodyPr>
            <a:normAutofit/>
          </a:bodyPr>
          <a:lstStyle/>
          <a:p>
            <a:pPr indent="-342900" eaLnBrk="1" fontAlgn="auto" hangingPunct="1">
              <a:spcAft>
                <a:spcPts val="1800"/>
              </a:spcAft>
              <a:buClr>
                <a:srgbClr val="FF0000"/>
              </a:buClr>
              <a:defRPr/>
            </a:pPr>
            <a:r>
              <a:rPr lang="en-US" dirty="0" smtClean="0">
                <a:latin typeface="Georgia" pitchFamily="18" charset="0"/>
              </a:rPr>
              <a:t>EI is too vague a concept</a:t>
            </a:r>
          </a:p>
          <a:p>
            <a:pPr indent="-342900" eaLnBrk="1" fontAlgn="auto" hangingPunct="1">
              <a:spcAft>
                <a:spcPts val="1800"/>
              </a:spcAft>
              <a:buClr>
                <a:srgbClr val="FF0000"/>
              </a:buClr>
              <a:defRPr/>
            </a:pPr>
            <a:r>
              <a:rPr lang="en-US" dirty="0" smtClean="0">
                <a:latin typeface="Georgia" pitchFamily="18" charset="0"/>
              </a:rPr>
              <a:t>EI can’t be measured</a:t>
            </a:r>
          </a:p>
          <a:p>
            <a:pPr indent="-342900" eaLnBrk="1" fontAlgn="auto" hangingPunct="1">
              <a:spcAft>
                <a:spcPts val="1800"/>
              </a:spcAft>
              <a:buClr>
                <a:srgbClr val="FF0000"/>
              </a:buClr>
              <a:defRPr/>
            </a:pPr>
            <a:r>
              <a:rPr lang="en-US" dirty="0" smtClean="0">
                <a:latin typeface="Georgia" pitchFamily="18" charset="0"/>
              </a:rPr>
              <a:t>EI is so closely related to intelligence and personality that it is not unique when those factors are controlled</a:t>
            </a:r>
          </a:p>
          <a:p>
            <a:pPr marL="320040" indent="-320040" eaLnBrk="1" fontAlgn="auto" hangingPunct="1">
              <a:spcAft>
                <a:spcPts val="1800"/>
              </a:spcAft>
              <a:buFontTx/>
              <a:buNone/>
              <a:defRPr/>
            </a:pPr>
            <a:endParaRPr lang="en-US" dirty="0" smtClean="0"/>
          </a:p>
        </p:txBody>
      </p:sp>
      <p:sp>
        <p:nvSpPr>
          <p:cNvPr id="16386" name="Rectangle 6"/>
          <p:cNvSpPr>
            <a:spLocks noGrp="1" noChangeArrowheads="1"/>
          </p:cNvSpPr>
          <p:nvPr>
            <p:ph type="sldNum" sz="quarter" idx="12"/>
          </p:nvPr>
        </p:nvSpPr>
        <p:spPr/>
        <p:txBody>
          <a:bodyPr>
            <a:normAutofit/>
          </a:bodyPr>
          <a:lstStyle/>
          <a:p>
            <a:pPr>
              <a:defRPr/>
            </a:pPr>
            <a:r>
              <a:rPr lang="en-US" dirty="0" smtClean="0"/>
              <a:t>4-</a:t>
            </a:r>
            <a:fld id="{B4829CCC-6F39-48A9-B55F-97D6F4ADFBDC}" type="slidenum">
              <a:rPr lang="en-US" smtClean="0"/>
              <a:pPr>
                <a:defRPr/>
              </a:pPr>
              <a:t>20</a:t>
            </a:fld>
            <a:endParaRPr lang="en-US" dirty="0"/>
          </a:p>
        </p:txBody>
      </p:sp>
      <p:sp>
        <p:nvSpPr>
          <p:cNvPr id="3" name="Footer Placeholder 2"/>
          <p:cNvSpPr>
            <a:spLocks noGrp="1"/>
          </p:cNvSpPr>
          <p:nvPr>
            <p:ph type="ftr" sz="quarter" idx="11"/>
          </p:nvPr>
        </p:nvSpPr>
        <p:spPr>
          <a:xfrm>
            <a:off x="1687990" y="6313010"/>
            <a:ext cx="5421083" cy="365125"/>
          </a:xfrm>
        </p:spPr>
        <p:txBody>
          <a:bodyPr/>
          <a:lstStyle/>
          <a:p>
            <a:pPr>
              <a:defRPr/>
            </a:pPr>
            <a:r>
              <a:rPr lang="en-US" sz="1200" dirty="0" smtClean="0"/>
              <a:t>Copyright ©2016 Pearson Education, Inc. </a:t>
            </a:r>
            <a:endParaRPr lang="en-US" sz="1200"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a:xfrm>
            <a:off x="549565" y="165515"/>
            <a:ext cx="8272555" cy="1143000"/>
          </a:xfrm>
        </p:spPr>
        <p:txBody>
          <a:bodyPr/>
          <a:lstStyle/>
          <a:p>
            <a:pPr algn="ctr" eaLnBrk="1" hangingPunct="1"/>
            <a:r>
              <a:rPr lang="en-US" sz="4400" b="1" dirty="0" smtClean="0">
                <a:latin typeface="Georgia" pitchFamily="18" charset="0"/>
              </a:rPr>
              <a:t>Emotion Regulation</a:t>
            </a:r>
          </a:p>
        </p:txBody>
      </p:sp>
      <p:sp>
        <p:nvSpPr>
          <p:cNvPr id="25604" name="Rectangle 3"/>
          <p:cNvSpPr>
            <a:spLocks noGrp="1" noChangeArrowheads="1"/>
          </p:cNvSpPr>
          <p:nvPr>
            <p:ph idx="1"/>
          </p:nvPr>
        </p:nvSpPr>
        <p:spPr>
          <a:xfrm>
            <a:off x="777250" y="1835204"/>
            <a:ext cx="7741290" cy="4260795"/>
          </a:xfrm>
        </p:spPr>
        <p:txBody>
          <a:bodyPr>
            <a:noAutofit/>
          </a:bodyPr>
          <a:lstStyle/>
          <a:p>
            <a:pPr eaLnBrk="1" hangingPunct="1">
              <a:lnSpc>
                <a:spcPct val="90000"/>
              </a:lnSpc>
              <a:spcAft>
                <a:spcPts val="1200"/>
              </a:spcAft>
              <a:buClr>
                <a:srgbClr val="FF0000"/>
              </a:buClr>
              <a:defRPr/>
            </a:pPr>
            <a:r>
              <a:rPr lang="en-US" b="1" dirty="0" smtClean="0">
                <a:latin typeface="Georgia" pitchFamily="18" charset="0"/>
              </a:rPr>
              <a:t>Emotion regulation: </a:t>
            </a:r>
            <a:r>
              <a:rPr lang="en-US" dirty="0" smtClean="0">
                <a:latin typeface="Georgia" pitchFamily="18" charset="0"/>
              </a:rPr>
              <a:t>identifying and modifying the emotions you feel</a:t>
            </a:r>
          </a:p>
          <a:p>
            <a:pPr eaLnBrk="1" hangingPunct="1">
              <a:lnSpc>
                <a:spcPct val="90000"/>
              </a:lnSpc>
              <a:spcAft>
                <a:spcPts val="1200"/>
              </a:spcAft>
              <a:buClr>
                <a:srgbClr val="FF0000"/>
              </a:buClr>
              <a:defRPr/>
            </a:pPr>
            <a:r>
              <a:rPr lang="en-US" dirty="0" smtClean="0">
                <a:latin typeface="Georgia" pitchFamily="18" charset="0"/>
              </a:rPr>
              <a:t>Effective emotion regulation techniques include: </a:t>
            </a:r>
          </a:p>
          <a:p>
            <a:pPr lvl="1">
              <a:lnSpc>
                <a:spcPct val="90000"/>
              </a:lnSpc>
              <a:spcAft>
                <a:spcPts val="1200"/>
              </a:spcAft>
              <a:buFont typeface="Wingdings" panose="05000000000000000000" pitchFamily="2" charset="2"/>
              <a:buChar char="n"/>
              <a:defRPr/>
            </a:pPr>
            <a:r>
              <a:rPr lang="en-US" sz="3200" dirty="0" smtClean="0">
                <a:latin typeface="Georgia" pitchFamily="18" charset="0"/>
              </a:rPr>
              <a:t>Acknowledging emotional responses to situations</a:t>
            </a:r>
          </a:p>
          <a:p>
            <a:pPr lvl="1">
              <a:lnSpc>
                <a:spcPct val="90000"/>
              </a:lnSpc>
              <a:spcAft>
                <a:spcPts val="1200"/>
              </a:spcAft>
              <a:buFont typeface="Wingdings" panose="05000000000000000000" pitchFamily="2" charset="2"/>
              <a:buChar char="n"/>
              <a:defRPr/>
            </a:pPr>
            <a:r>
              <a:rPr lang="en-US" sz="3200" dirty="0" smtClean="0">
                <a:latin typeface="Georgia" pitchFamily="18" charset="0"/>
              </a:rPr>
              <a:t>Venting</a:t>
            </a:r>
          </a:p>
        </p:txBody>
      </p:sp>
      <p:sp>
        <p:nvSpPr>
          <p:cNvPr id="15362" name="Rectangle 6"/>
          <p:cNvSpPr>
            <a:spLocks noGrp="1" noChangeArrowheads="1"/>
          </p:cNvSpPr>
          <p:nvPr>
            <p:ph type="sldNum" sz="quarter" idx="12"/>
          </p:nvPr>
        </p:nvSpPr>
        <p:spPr/>
        <p:txBody>
          <a:bodyPr>
            <a:normAutofit/>
          </a:bodyPr>
          <a:lstStyle/>
          <a:p>
            <a:pPr>
              <a:defRPr/>
            </a:pPr>
            <a:r>
              <a:rPr lang="en-US" dirty="0" smtClean="0"/>
              <a:t>4-</a:t>
            </a:r>
            <a:fld id="{45C61161-7B0E-4C13-86D9-58609DF8B252}" type="slidenum">
              <a:rPr lang="en-US" smtClean="0"/>
              <a:pPr>
                <a:defRPr/>
              </a:pPr>
              <a:t>21</a:t>
            </a:fld>
            <a:endParaRPr lang="en-US" dirty="0"/>
          </a:p>
        </p:txBody>
      </p:sp>
    </p:spTree>
    <p:extLst>
      <p:ext uri="{BB962C8B-B14F-4D97-AF65-F5344CB8AC3E}">
        <p14:creationId xmlns:p14="http://schemas.microsoft.com/office/powerpoint/2010/main" val="1561796613"/>
      </p:ext>
    </p:extLst>
  </p:cSld>
  <p:clrMapOvr>
    <a:masterClrMapping/>
  </p:clrMapOvr>
  <p:transition spd="slow">
    <p:randomBar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170090" y="89620"/>
            <a:ext cx="8803820" cy="1143000"/>
          </a:xfrm>
        </p:spPr>
        <p:txBody>
          <a:bodyPr>
            <a:noAutofit/>
          </a:bodyPr>
          <a:lstStyle/>
          <a:p>
            <a:pPr algn="ctr" eaLnBrk="1" hangingPunct="1"/>
            <a:r>
              <a:rPr lang="en-US" b="1" dirty="0" smtClean="0">
                <a:latin typeface="Georgia" pitchFamily="18" charset="0"/>
              </a:rPr>
              <a:t>OB Applications of </a:t>
            </a:r>
            <a:br>
              <a:rPr lang="en-US" b="1" dirty="0" smtClean="0">
                <a:latin typeface="Georgia" pitchFamily="18" charset="0"/>
              </a:rPr>
            </a:br>
            <a:r>
              <a:rPr lang="en-US" b="1" dirty="0" smtClean="0">
                <a:latin typeface="Georgia" pitchFamily="18" charset="0"/>
              </a:rPr>
              <a:t>Emotions and Moods</a:t>
            </a:r>
          </a:p>
        </p:txBody>
      </p:sp>
      <p:sp>
        <p:nvSpPr>
          <p:cNvPr id="90115" name="Rectangle 3"/>
          <p:cNvSpPr>
            <a:spLocks noGrp="1" noChangeArrowheads="1"/>
          </p:cNvSpPr>
          <p:nvPr>
            <p:ph idx="1"/>
          </p:nvPr>
        </p:nvSpPr>
        <p:spPr>
          <a:xfrm>
            <a:off x="397775" y="1759310"/>
            <a:ext cx="8348450" cy="4412584"/>
          </a:xfrm>
        </p:spPr>
        <p:txBody>
          <a:bodyPr>
            <a:normAutofit/>
          </a:bodyPr>
          <a:lstStyle/>
          <a:p>
            <a:pPr eaLnBrk="1" hangingPunct="1">
              <a:spcAft>
                <a:spcPts val="1800"/>
              </a:spcAft>
              <a:buClr>
                <a:srgbClr val="FF0000"/>
              </a:buClr>
              <a:defRPr/>
            </a:pPr>
            <a:r>
              <a:rPr lang="en-US" sz="2800" b="1" dirty="0" smtClean="0">
                <a:latin typeface="Georgia" pitchFamily="18" charset="0"/>
              </a:rPr>
              <a:t>Selection</a:t>
            </a:r>
            <a:r>
              <a:rPr lang="en-US" sz="2800" dirty="0" smtClean="0">
                <a:latin typeface="Georgia" pitchFamily="18" charset="0"/>
              </a:rPr>
              <a:t> – Employers should consider EI a factor in hiring for jobs that demand a high degree of social interaction</a:t>
            </a:r>
          </a:p>
          <a:p>
            <a:pPr eaLnBrk="1" hangingPunct="1">
              <a:spcAft>
                <a:spcPts val="1200"/>
              </a:spcAft>
              <a:buClr>
                <a:srgbClr val="FF0000"/>
              </a:buClr>
              <a:defRPr/>
            </a:pPr>
            <a:r>
              <a:rPr lang="en-US" sz="2800" b="1" dirty="0" smtClean="0">
                <a:latin typeface="Georgia" pitchFamily="18" charset="0"/>
              </a:rPr>
              <a:t>Decision Making </a:t>
            </a:r>
            <a:r>
              <a:rPr lang="en-US" sz="2800" dirty="0" smtClean="0">
                <a:latin typeface="Georgia" pitchFamily="18" charset="0"/>
              </a:rPr>
              <a:t>– Positive emotions can increase problem-solving skills and help us understand and analyze new information</a:t>
            </a:r>
          </a:p>
          <a:p>
            <a:pPr eaLnBrk="1" hangingPunct="1">
              <a:buClr>
                <a:srgbClr val="FF0000"/>
              </a:buClr>
              <a:defRPr/>
            </a:pPr>
            <a:r>
              <a:rPr lang="en-US" sz="2800" b="1" dirty="0" smtClean="0">
                <a:latin typeface="Georgia" pitchFamily="18" charset="0"/>
              </a:rPr>
              <a:t>Creativity</a:t>
            </a:r>
            <a:r>
              <a:rPr lang="en-US" sz="2800" dirty="0" smtClean="0">
                <a:latin typeface="Georgia" pitchFamily="18" charset="0"/>
              </a:rPr>
              <a:t> – Positive moods and feedback may increase creativity</a:t>
            </a:r>
          </a:p>
          <a:p>
            <a:pPr eaLnBrk="1" hangingPunct="1">
              <a:buClr>
                <a:schemeClr val="accent1">
                  <a:lumMod val="75000"/>
                </a:schemeClr>
              </a:buClr>
              <a:buFont typeface="Wingdings" pitchFamily="2" charset="2"/>
              <a:buChar char="v"/>
              <a:defRPr/>
            </a:pPr>
            <a:endParaRPr lang="en-US" sz="2800" dirty="0" smtClean="0">
              <a:solidFill>
                <a:schemeClr val="accent2">
                  <a:lumMod val="50000"/>
                </a:schemeClr>
              </a:solidFill>
              <a:latin typeface="Georgia" pitchFamily="18" charset="0"/>
            </a:endParaRPr>
          </a:p>
        </p:txBody>
      </p:sp>
      <p:sp>
        <p:nvSpPr>
          <p:cNvPr id="17410" name="Rectangle 6"/>
          <p:cNvSpPr>
            <a:spLocks noGrp="1" noChangeArrowheads="1"/>
          </p:cNvSpPr>
          <p:nvPr>
            <p:ph type="sldNum" sz="quarter" idx="12"/>
          </p:nvPr>
        </p:nvSpPr>
        <p:spPr/>
        <p:txBody>
          <a:bodyPr>
            <a:normAutofit/>
          </a:bodyPr>
          <a:lstStyle/>
          <a:p>
            <a:pPr>
              <a:defRPr/>
            </a:pPr>
            <a:r>
              <a:rPr lang="en-US" dirty="0" smtClean="0"/>
              <a:t>4-</a:t>
            </a:r>
            <a:fld id="{1DBE0297-BD0C-40A5-8A47-B4A9342C28C7}" type="slidenum">
              <a:rPr lang="en-US" smtClean="0"/>
              <a:pPr>
                <a:defRPr/>
              </a:pPr>
              <a:t>22</a:t>
            </a:fld>
            <a:endParaRPr lang="en-US" dirty="0"/>
          </a:p>
        </p:txBody>
      </p:sp>
    </p:spTree>
  </p:cSld>
  <p:clrMapOvr>
    <a:masterClrMapping/>
  </p:clrMapOvr>
  <p:transition spd="slow">
    <p:randomBar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245985" y="89620"/>
            <a:ext cx="8727925" cy="1143000"/>
          </a:xfrm>
        </p:spPr>
        <p:txBody>
          <a:bodyPr>
            <a:noAutofit/>
          </a:bodyPr>
          <a:lstStyle/>
          <a:p>
            <a:pPr algn="ctr" eaLnBrk="1" fontAlgn="auto" hangingPunct="1">
              <a:spcAft>
                <a:spcPts val="0"/>
              </a:spcAft>
              <a:defRPr/>
            </a:pPr>
            <a:r>
              <a:rPr lang="en-US" sz="4400" b="1" dirty="0" smtClean="0">
                <a:latin typeface="Georgia" pitchFamily="18" charset="0"/>
              </a:rPr>
              <a:t>More OB Applications of Emotions and Moods</a:t>
            </a:r>
          </a:p>
        </p:txBody>
      </p:sp>
      <p:sp>
        <p:nvSpPr>
          <p:cNvPr id="91139" name="Rectangle 3"/>
          <p:cNvSpPr>
            <a:spLocks noGrp="1" noChangeArrowheads="1"/>
          </p:cNvSpPr>
          <p:nvPr>
            <p:ph idx="1"/>
          </p:nvPr>
        </p:nvSpPr>
        <p:spPr>
          <a:xfrm>
            <a:off x="397775" y="1759310"/>
            <a:ext cx="8348450" cy="4477805"/>
          </a:xfrm>
        </p:spPr>
        <p:txBody>
          <a:bodyPr>
            <a:normAutofit fontScale="92500" lnSpcReduction="10000"/>
          </a:bodyPr>
          <a:lstStyle/>
          <a:p>
            <a:pPr eaLnBrk="1" hangingPunct="1">
              <a:lnSpc>
                <a:spcPct val="90000"/>
              </a:lnSpc>
              <a:buClr>
                <a:srgbClr val="FF0000"/>
              </a:buClr>
              <a:defRPr/>
            </a:pPr>
            <a:r>
              <a:rPr lang="en-US" sz="2800" b="1" dirty="0" smtClean="0">
                <a:latin typeface="Georgia" pitchFamily="18" charset="0"/>
              </a:rPr>
              <a:t>Motivation</a:t>
            </a:r>
            <a:r>
              <a:rPr lang="en-US" sz="2800" dirty="0" smtClean="0">
                <a:latin typeface="Georgia" pitchFamily="18" charset="0"/>
              </a:rPr>
              <a:t> – Promoting positive moods may give a more motivated workforce</a:t>
            </a:r>
          </a:p>
          <a:p>
            <a:pPr eaLnBrk="1" hangingPunct="1">
              <a:lnSpc>
                <a:spcPct val="90000"/>
              </a:lnSpc>
              <a:buClr>
                <a:srgbClr val="FF0000"/>
              </a:buClr>
              <a:defRPr/>
            </a:pPr>
            <a:endParaRPr lang="en-US" sz="2800" b="1" dirty="0" smtClean="0">
              <a:latin typeface="Georgia" pitchFamily="18" charset="0"/>
            </a:endParaRPr>
          </a:p>
          <a:p>
            <a:pPr eaLnBrk="1" hangingPunct="1">
              <a:lnSpc>
                <a:spcPct val="90000"/>
              </a:lnSpc>
              <a:buClr>
                <a:srgbClr val="FF0000"/>
              </a:buClr>
              <a:defRPr/>
            </a:pPr>
            <a:r>
              <a:rPr lang="en-US" sz="2800" b="1" dirty="0" smtClean="0">
                <a:latin typeface="Georgia" pitchFamily="18" charset="0"/>
              </a:rPr>
              <a:t>Leadership</a:t>
            </a:r>
            <a:r>
              <a:rPr lang="en-US" sz="2800" dirty="0" smtClean="0">
                <a:latin typeface="Georgia" pitchFamily="18" charset="0"/>
              </a:rPr>
              <a:t> – Emotions help convey messages more effectively</a:t>
            </a:r>
          </a:p>
          <a:p>
            <a:pPr eaLnBrk="1" hangingPunct="1">
              <a:lnSpc>
                <a:spcPct val="90000"/>
              </a:lnSpc>
              <a:buClr>
                <a:srgbClr val="FF0000"/>
              </a:buClr>
              <a:defRPr/>
            </a:pPr>
            <a:endParaRPr lang="en-US" sz="2800" b="1" dirty="0" smtClean="0">
              <a:latin typeface="Georgia" pitchFamily="18" charset="0"/>
            </a:endParaRPr>
          </a:p>
          <a:p>
            <a:pPr eaLnBrk="1" hangingPunct="1">
              <a:lnSpc>
                <a:spcPct val="90000"/>
              </a:lnSpc>
              <a:buClr>
                <a:srgbClr val="FF0000"/>
              </a:buClr>
              <a:defRPr/>
            </a:pPr>
            <a:r>
              <a:rPr lang="en-US" sz="2800" b="1" dirty="0" smtClean="0">
                <a:latin typeface="Georgia" pitchFamily="18" charset="0"/>
              </a:rPr>
              <a:t>Negotiation</a:t>
            </a:r>
            <a:r>
              <a:rPr lang="en-US" sz="2800" dirty="0" smtClean="0">
                <a:latin typeface="Georgia" pitchFamily="18" charset="0"/>
              </a:rPr>
              <a:t> – Emotions may impair negotiator performance</a:t>
            </a:r>
          </a:p>
          <a:p>
            <a:pPr eaLnBrk="1" hangingPunct="1">
              <a:lnSpc>
                <a:spcPct val="90000"/>
              </a:lnSpc>
              <a:buClr>
                <a:srgbClr val="FF0000"/>
              </a:buClr>
              <a:defRPr/>
            </a:pPr>
            <a:endParaRPr lang="en-US" sz="2800" b="1" dirty="0" smtClean="0">
              <a:latin typeface="Georgia" pitchFamily="18" charset="0"/>
            </a:endParaRPr>
          </a:p>
          <a:p>
            <a:pPr eaLnBrk="1" hangingPunct="1">
              <a:lnSpc>
                <a:spcPct val="90000"/>
              </a:lnSpc>
              <a:buClr>
                <a:srgbClr val="FF0000"/>
              </a:buClr>
              <a:defRPr/>
            </a:pPr>
            <a:r>
              <a:rPr lang="en-US" sz="2800" b="1" dirty="0" smtClean="0">
                <a:latin typeface="Georgia" pitchFamily="18" charset="0"/>
              </a:rPr>
              <a:t>Customer Service </a:t>
            </a:r>
            <a:r>
              <a:rPr lang="en-US" sz="2800" dirty="0" smtClean="0">
                <a:latin typeface="Georgia" pitchFamily="18" charset="0"/>
              </a:rPr>
              <a:t>– Customers “catch” emotions from employees, called </a:t>
            </a:r>
            <a:r>
              <a:rPr lang="en-US" sz="2800" i="1" dirty="0" smtClean="0">
                <a:latin typeface="Georgia" pitchFamily="18" charset="0"/>
              </a:rPr>
              <a:t>emotional contagion</a:t>
            </a:r>
          </a:p>
        </p:txBody>
      </p:sp>
      <p:sp>
        <p:nvSpPr>
          <p:cNvPr id="18434" name="Rectangle 6"/>
          <p:cNvSpPr>
            <a:spLocks noGrp="1" noChangeArrowheads="1"/>
          </p:cNvSpPr>
          <p:nvPr>
            <p:ph type="sldNum" sz="quarter" idx="12"/>
          </p:nvPr>
        </p:nvSpPr>
        <p:spPr/>
        <p:txBody>
          <a:bodyPr>
            <a:normAutofit/>
          </a:bodyPr>
          <a:lstStyle/>
          <a:p>
            <a:pPr>
              <a:defRPr/>
            </a:pPr>
            <a:r>
              <a:rPr lang="en-US" dirty="0" smtClean="0"/>
              <a:t>4-</a:t>
            </a:r>
            <a:fld id="{385C437E-9C8C-44F6-A70D-C8B1013F0480}" type="slidenum">
              <a:rPr lang="en-US" smtClean="0"/>
              <a:pPr>
                <a:defRPr/>
              </a:pPr>
              <a:t>23</a:t>
            </a:fld>
            <a:endParaRPr lang="en-US" dirty="0"/>
          </a:p>
        </p:txBody>
      </p:sp>
    </p:spTree>
  </p:cSld>
  <p:clrMapOvr>
    <a:masterClrMapping/>
  </p:clrMapOvr>
  <p:transition spd="slow">
    <p:randomBar dir="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a:xfrm>
            <a:off x="245985" y="89620"/>
            <a:ext cx="8727925" cy="1124810"/>
          </a:xfrm>
        </p:spPr>
        <p:txBody>
          <a:bodyPr>
            <a:noAutofit/>
          </a:bodyPr>
          <a:lstStyle/>
          <a:p>
            <a:pPr algn="ctr" eaLnBrk="1" fontAlgn="auto" hangingPunct="1">
              <a:spcAft>
                <a:spcPts val="0"/>
              </a:spcAft>
              <a:defRPr/>
            </a:pPr>
            <a:r>
              <a:rPr lang="en-US" sz="4400" b="1" dirty="0" smtClean="0">
                <a:latin typeface="Georgia" pitchFamily="18" charset="0"/>
              </a:rPr>
              <a:t>Even More OB Applications of Emotions and Moods</a:t>
            </a:r>
          </a:p>
        </p:txBody>
      </p:sp>
      <p:sp>
        <p:nvSpPr>
          <p:cNvPr id="92163" name="Rectangle 3"/>
          <p:cNvSpPr>
            <a:spLocks noGrp="1" noChangeArrowheads="1"/>
          </p:cNvSpPr>
          <p:nvPr>
            <p:ph idx="1"/>
          </p:nvPr>
        </p:nvSpPr>
        <p:spPr>
          <a:xfrm>
            <a:off x="777250" y="1759310"/>
            <a:ext cx="7665395" cy="4629596"/>
          </a:xfrm>
        </p:spPr>
        <p:txBody>
          <a:bodyPr>
            <a:normAutofit/>
          </a:bodyPr>
          <a:lstStyle/>
          <a:p>
            <a:pPr eaLnBrk="1" hangingPunct="1">
              <a:buClr>
                <a:srgbClr val="FF0000"/>
              </a:buClr>
              <a:defRPr/>
            </a:pPr>
            <a:r>
              <a:rPr lang="en-US" sz="2800" b="1" dirty="0" smtClean="0">
                <a:latin typeface="Georgia" pitchFamily="18" charset="0"/>
              </a:rPr>
              <a:t>Job Attitudes </a:t>
            </a:r>
            <a:r>
              <a:rPr lang="en-US" sz="2800" dirty="0" smtClean="0">
                <a:latin typeface="Georgia" pitchFamily="18" charset="0"/>
              </a:rPr>
              <a:t>– Emotions at work get carried home but rarely carry over to the next day</a:t>
            </a:r>
          </a:p>
          <a:p>
            <a:pPr eaLnBrk="1" hangingPunct="1">
              <a:buClr>
                <a:srgbClr val="FF0000"/>
              </a:buClr>
              <a:defRPr/>
            </a:pPr>
            <a:r>
              <a:rPr lang="en-US" sz="2800" b="1" dirty="0" smtClean="0">
                <a:latin typeface="Georgia" pitchFamily="18" charset="0"/>
              </a:rPr>
              <a:t>Deviant Workplace Behaviors </a:t>
            </a:r>
            <a:r>
              <a:rPr lang="en-US" sz="2800" dirty="0" smtClean="0">
                <a:latin typeface="Georgia" pitchFamily="18" charset="0"/>
              </a:rPr>
              <a:t>– Those who feel negative emotions are more likely to engage in deviant behavior at work</a:t>
            </a:r>
          </a:p>
          <a:p>
            <a:pPr eaLnBrk="1" hangingPunct="1">
              <a:buClr>
                <a:srgbClr val="FF0000"/>
              </a:buClr>
              <a:defRPr/>
            </a:pPr>
            <a:r>
              <a:rPr lang="en-US" sz="2800" b="1" dirty="0" smtClean="0">
                <a:latin typeface="Georgia" pitchFamily="18" charset="0"/>
              </a:rPr>
              <a:t>Safety and Injury at Work </a:t>
            </a:r>
            <a:r>
              <a:rPr lang="en-US" sz="2800" dirty="0" smtClean="0">
                <a:latin typeface="Georgia" pitchFamily="18" charset="0"/>
              </a:rPr>
              <a:t>– Bad moods can contribute to injuries on the job </a:t>
            </a:r>
            <a:endParaRPr lang="en-US" sz="2800" b="1" dirty="0" smtClean="0">
              <a:latin typeface="Georgia" pitchFamily="18" charset="0"/>
            </a:endParaRPr>
          </a:p>
        </p:txBody>
      </p:sp>
      <p:sp>
        <p:nvSpPr>
          <p:cNvPr id="19458" name="Rectangle 6"/>
          <p:cNvSpPr>
            <a:spLocks noGrp="1" noChangeArrowheads="1"/>
          </p:cNvSpPr>
          <p:nvPr>
            <p:ph type="sldNum" sz="quarter" idx="12"/>
          </p:nvPr>
        </p:nvSpPr>
        <p:spPr/>
        <p:txBody>
          <a:bodyPr>
            <a:normAutofit/>
          </a:bodyPr>
          <a:lstStyle/>
          <a:p>
            <a:pPr>
              <a:defRPr/>
            </a:pPr>
            <a:r>
              <a:rPr lang="en-US" dirty="0" smtClean="0"/>
              <a:t>4-</a:t>
            </a:r>
            <a:fld id="{78857BAB-0276-4F50-A8B5-24EA943FF0FE}" type="slidenum">
              <a:rPr lang="en-US" smtClean="0"/>
              <a:pPr>
                <a:defRPr/>
              </a:pPr>
              <a:t>24</a:t>
            </a:fld>
            <a:endParaRPr lang="en-US" dirty="0"/>
          </a:p>
        </p:txBody>
      </p:sp>
    </p:spTree>
  </p:cSld>
  <p:clrMapOvr>
    <a:masterClrMapping/>
  </p:clrMapOvr>
  <p:transition spd="slow">
    <p:randomBar dir="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4"/>
          <p:cNvSpPr>
            <a:spLocks noGrp="1" noChangeArrowheads="1"/>
          </p:cNvSpPr>
          <p:nvPr>
            <p:ph type="title"/>
          </p:nvPr>
        </p:nvSpPr>
        <p:spPr>
          <a:xfrm>
            <a:off x="245985" y="89620"/>
            <a:ext cx="8652030" cy="1143000"/>
          </a:xfrm>
        </p:spPr>
        <p:txBody>
          <a:bodyPr/>
          <a:lstStyle/>
          <a:p>
            <a:pPr algn="ctr" eaLnBrk="1" hangingPunct="1"/>
            <a:r>
              <a:rPr lang="en-US" sz="4400" b="1" dirty="0" smtClean="0">
                <a:latin typeface="Georgia" pitchFamily="18" charset="0"/>
              </a:rPr>
              <a:t>Implications for Managers</a:t>
            </a:r>
          </a:p>
        </p:txBody>
      </p:sp>
      <p:sp>
        <p:nvSpPr>
          <p:cNvPr id="32772" name="Rectangle 5"/>
          <p:cNvSpPr>
            <a:spLocks noGrp="1" noChangeArrowheads="1"/>
          </p:cNvSpPr>
          <p:nvPr>
            <p:ph idx="1"/>
          </p:nvPr>
        </p:nvSpPr>
        <p:spPr>
          <a:xfrm>
            <a:off x="245985" y="1607520"/>
            <a:ext cx="8727925" cy="5084965"/>
          </a:xfrm>
        </p:spPr>
        <p:txBody>
          <a:bodyPr>
            <a:normAutofit fontScale="92500" lnSpcReduction="20000"/>
          </a:bodyPr>
          <a:lstStyle/>
          <a:p>
            <a:pPr eaLnBrk="1" hangingPunct="1">
              <a:lnSpc>
                <a:spcPct val="90000"/>
              </a:lnSpc>
              <a:spcAft>
                <a:spcPts val="1800"/>
              </a:spcAft>
              <a:buClr>
                <a:srgbClr val="FF0000"/>
              </a:buClr>
              <a:defRPr/>
            </a:pPr>
            <a:r>
              <a:rPr lang="en-US" sz="2800" dirty="0" smtClean="0">
                <a:latin typeface="Georgia" pitchFamily="18" charset="0"/>
              </a:rPr>
              <a:t>Recognize that emotions are a natural part of the workplace and good management does not mean creating an emotion-free environment</a:t>
            </a:r>
          </a:p>
          <a:p>
            <a:pPr eaLnBrk="1" hangingPunct="1">
              <a:lnSpc>
                <a:spcPct val="90000"/>
              </a:lnSpc>
              <a:spcAft>
                <a:spcPts val="1800"/>
              </a:spcAft>
              <a:buClr>
                <a:srgbClr val="FF0000"/>
              </a:buClr>
              <a:defRPr/>
            </a:pPr>
            <a:r>
              <a:rPr lang="en-US" sz="2800" dirty="0" smtClean="0">
                <a:latin typeface="Georgia" pitchFamily="18" charset="0"/>
              </a:rPr>
              <a:t>To foster creative decision making, creativity, and motivation in employees, model positive emotions and moods as much as is authentically possible</a:t>
            </a:r>
          </a:p>
          <a:p>
            <a:pPr eaLnBrk="1" hangingPunct="1">
              <a:lnSpc>
                <a:spcPct val="90000"/>
              </a:lnSpc>
              <a:spcAft>
                <a:spcPts val="1800"/>
              </a:spcAft>
              <a:buClr>
                <a:srgbClr val="FF0000"/>
              </a:buClr>
              <a:defRPr/>
            </a:pPr>
            <a:r>
              <a:rPr lang="en-US" sz="2800" dirty="0" smtClean="0">
                <a:latin typeface="Georgia" pitchFamily="18" charset="0"/>
              </a:rPr>
              <a:t>In the service sector, encourage positive displays of emotion, which make customers feel more positive and thus improve customer service interactions and negotiations</a:t>
            </a:r>
          </a:p>
          <a:p>
            <a:pPr eaLnBrk="1" hangingPunct="1">
              <a:lnSpc>
                <a:spcPct val="90000"/>
              </a:lnSpc>
              <a:spcAft>
                <a:spcPts val="1800"/>
              </a:spcAft>
              <a:buClr>
                <a:srgbClr val="FF0000"/>
              </a:buClr>
              <a:defRPr/>
            </a:pPr>
            <a:r>
              <a:rPr lang="en-US" sz="2800" dirty="0" smtClean="0">
                <a:latin typeface="Georgia" pitchFamily="18" charset="0"/>
              </a:rPr>
              <a:t>Managers who understand the role of emotions and moods will significantly improve their ability to explain and predict their coworkers’ and employees’ behavior  </a:t>
            </a:r>
          </a:p>
        </p:txBody>
      </p:sp>
      <p:sp>
        <p:nvSpPr>
          <p:cNvPr id="22530" name="Rectangle 6"/>
          <p:cNvSpPr>
            <a:spLocks noGrp="1" noChangeArrowheads="1"/>
          </p:cNvSpPr>
          <p:nvPr>
            <p:ph type="sldNum" sz="quarter" idx="12"/>
          </p:nvPr>
        </p:nvSpPr>
        <p:spPr/>
        <p:txBody>
          <a:bodyPr>
            <a:normAutofit/>
          </a:bodyPr>
          <a:lstStyle/>
          <a:p>
            <a:pPr>
              <a:defRPr/>
            </a:pPr>
            <a:r>
              <a:rPr lang="en-US" dirty="0" smtClean="0"/>
              <a:t>4-</a:t>
            </a:r>
            <a:fld id="{8A084C9E-BC69-47BF-B19B-5516C36DCAB6}" type="slidenum">
              <a:rPr lang="en-US" smtClean="0"/>
              <a:pPr>
                <a:defRPr/>
              </a:pPr>
              <a:t>25</a:t>
            </a:fld>
            <a:endParaRPr lang="en-US" dirty="0"/>
          </a:p>
        </p:txBody>
      </p:sp>
    </p:spTree>
  </p:cSld>
  <p:clrMapOvr>
    <a:masterClrMapping/>
  </p:clrMapOvr>
  <p:transition spd="slow">
    <p:randomBar dir="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
          <p:cNvSpPr>
            <a:spLocks noGrp="1" noChangeArrowheads="1"/>
          </p:cNvSpPr>
          <p:nvPr>
            <p:ph type="title"/>
          </p:nvPr>
        </p:nvSpPr>
        <p:spPr>
          <a:xfrm>
            <a:off x="170090" y="165515"/>
            <a:ext cx="8803820" cy="1017251"/>
          </a:xfrm>
        </p:spPr>
        <p:txBody>
          <a:bodyPr>
            <a:noAutofit/>
          </a:bodyPr>
          <a:lstStyle/>
          <a:p>
            <a:pPr algn="ctr">
              <a:defRPr/>
            </a:pPr>
            <a:r>
              <a:rPr lang="en-US" b="1" dirty="0">
                <a:latin typeface="Georgia" pitchFamily="18" charset="0"/>
              </a:rPr>
              <a:t>Summary</a:t>
            </a:r>
            <a:endParaRPr lang="en-US" b="1" dirty="0" smtClean="0">
              <a:latin typeface="Georgia" pitchFamily="18" charset="0"/>
            </a:endParaRPr>
          </a:p>
        </p:txBody>
      </p:sp>
      <p:sp>
        <p:nvSpPr>
          <p:cNvPr id="14340" name="Rectangle 5"/>
          <p:cNvSpPr>
            <a:spLocks noGrp="1" noChangeArrowheads="1"/>
          </p:cNvSpPr>
          <p:nvPr>
            <p:ph idx="1"/>
          </p:nvPr>
        </p:nvSpPr>
        <p:spPr>
          <a:xfrm>
            <a:off x="35916" y="1607521"/>
            <a:ext cx="9013889" cy="4857280"/>
          </a:xfrm>
        </p:spPr>
        <p:txBody>
          <a:bodyPr>
            <a:noAutofit/>
          </a:bodyPr>
          <a:lstStyle/>
          <a:p>
            <a:pPr marL="609600" indent="-609600" eaLnBrk="1" hangingPunct="1">
              <a:lnSpc>
                <a:spcPct val="80000"/>
              </a:lnSpc>
              <a:spcAft>
                <a:spcPts val="1200"/>
              </a:spcAft>
              <a:buFontTx/>
              <a:buAutoNum type="arabicPeriod"/>
              <a:defRPr/>
            </a:pPr>
            <a:r>
              <a:rPr lang="en-US" sz="2200" dirty="0" smtClean="0">
                <a:latin typeface="Georgia" pitchFamily="18" charset="0"/>
              </a:rPr>
              <a:t>Differentiated between emotions and moods.</a:t>
            </a:r>
          </a:p>
          <a:p>
            <a:pPr marL="609600" indent="-609600" eaLnBrk="1" hangingPunct="1">
              <a:lnSpc>
                <a:spcPct val="80000"/>
              </a:lnSpc>
              <a:spcAft>
                <a:spcPts val="1200"/>
              </a:spcAft>
              <a:buFontTx/>
              <a:buAutoNum type="arabicPeriod"/>
              <a:defRPr/>
            </a:pPr>
            <a:r>
              <a:rPr lang="en-US" sz="2200" dirty="0" smtClean="0">
                <a:latin typeface="Georgia" pitchFamily="18" charset="0"/>
              </a:rPr>
              <a:t>Discussed whether emotions are rational and what functions they serve.</a:t>
            </a:r>
          </a:p>
          <a:p>
            <a:pPr marL="609600" indent="-609600" eaLnBrk="1" hangingPunct="1">
              <a:lnSpc>
                <a:spcPct val="80000"/>
              </a:lnSpc>
              <a:spcAft>
                <a:spcPts val="1200"/>
              </a:spcAft>
              <a:buFontTx/>
              <a:buAutoNum type="arabicPeriod"/>
              <a:defRPr/>
            </a:pPr>
            <a:r>
              <a:rPr lang="en-US" sz="2200" dirty="0" smtClean="0">
                <a:latin typeface="Georgia" pitchFamily="18" charset="0"/>
              </a:rPr>
              <a:t>Described the validity of potential sources of emotions and moods.  </a:t>
            </a:r>
          </a:p>
          <a:p>
            <a:pPr marL="609600" indent="-609600" eaLnBrk="1" hangingPunct="1">
              <a:lnSpc>
                <a:spcPct val="80000"/>
              </a:lnSpc>
              <a:spcAft>
                <a:spcPts val="1200"/>
              </a:spcAft>
              <a:buFontTx/>
              <a:buAutoNum type="arabicPeriod"/>
              <a:defRPr/>
            </a:pPr>
            <a:r>
              <a:rPr lang="en-US" sz="2200" dirty="0" smtClean="0">
                <a:latin typeface="Georgia" pitchFamily="18" charset="0"/>
              </a:rPr>
              <a:t>Showed the impact emotional labor has on employees.</a:t>
            </a:r>
          </a:p>
          <a:p>
            <a:pPr marL="609600" indent="-609600" eaLnBrk="1" hangingPunct="1">
              <a:lnSpc>
                <a:spcPct val="80000"/>
              </a:lnSpc>
              <a:spcAft>
                <a:spcPts val="1200"/>
              </a:spcAft>
              <a:buFontTx/>
              <a:buAutoNum type="arabicPeriod"/>
              <a:defRPr/>
            </a:pPr>
            <a:r>
              <a:rPr lang="en-US" sz="2200" dirty="0" smtClean="0">
                <a:latin typeface="Georgia" pitchFamily="18" charset="0"/>
              </a:rPr>
              <a:t>Described affective events theory and its applications. </a:t>
            </a:r>
          </a:p>
          <a:p>
            <a:pPr marL="609600" indent="-609600" eaLnBrk="1" hangingPunct="1">
              <a:lnSpc>
                <a:spcPct val="80000"/>
              </a:lnSpc>
              <a:spcAft>
                <a:spcPts val="1200"/>
              </a:spcAft>
              <a:buFontTx/>
              <a:buAutoNum type="arabicPeriod"/>
              <a:defRPr/>
            </a:pPr>
            <a:r>
              <a:rPr lang="en-US" sz="2200" dirty="0" smtClean="0">
                <a:latin typeface="Georgia" pitchFamily="18" charset="0"/>
              </a:rPr>
              <a:t>Contrasted the evidence for and against the existence of emotional intelligence.</a:t>
            </a:r>
          </a:p>
          <a:p>
            <a:pPr marL="609600" indent="-609600" eaLnBrk="1" hangingPunct="1">
              <a:lnSpc>
                <a:spcPct val="80000"/>
              </a:lnSpc>
              <a:spcAft>
                <a:spcPts val="1200"/>
              </a:spcAft>
              <a:buFontTx/>
              <a:buAutoNum type="arabicPeriod"/>
              <a:defRPr/>
            </a:pPr>
            <a:r>
              <a:rPr lang="en-US" sz="2200" dirty="0" smtClean="0">
                <a:latin typeface="Georgia" pitchFamily="18" charset="0"/>
              </a:rPr>
              <a:t>Identified strategies for emotion regulation and their likely effects. </a:t>
            </a:r>
          </a:p>
          <a:p>
            <a:pPr marL="609600" indent="-609600" eaLnBrk="1" hangingPunct="1">
              <a:lnSpc>
                <a:spcPct val="80000"/>
              </a:lnSpc>
              <a:spcAft>
                <a:spcPts val="1200"/>
              </a:spcAft>
              <a:buFontTx/>
              <a:buAutoNum type="arabicPeriod"/>
              <a:defRPr/>
            </a:pPr>
            <a:r>
              <a:rPr lang="en-US" sz="2200" dirty="0" smtClean="0">
                <a:latin typeface="Georgia" pitchFamily="18" charset="0"/>
              </a:rPr>
              <a:t>Applied concepts about emotions and moods to specific OB issues.</a:t>
            </a:r>
          </a:p>
          <a:p>
            <a:pPr marL="609600" indent="-609600" eaLnBrk="1" hangingPunct="1">
              <a:lnSpc>
                <a:spcPct val="80000"/>
              </a:lnSpc>
              <a:spcAft>
                <a:spcPts val="1200"/>
              </a:spcAft>
              <a:buFontTx/>
              <a:buAutoNum type="arabicPeriod"/>
              <a:defRPr/>
            </a:pPr>
            <a:endParaRPr lang="en-US" sz="2800" dirty="0" smtClean="0">
              <a:solidFill>
                <a:schemeClr val="accent2">
                  <a:lumMod val="50000"/>
                </a:schemeClr>
              </a:solidFill>
              <a:latin typeface="Georgia" pitchFamily="18" charset="0"/>
            </a:endParaRPr>
          </a:p>
        </p:txBody>
      </p:sp>
      <p:sp>
        <p:nvSpPr>
          <p:cNvPr id="4098" name="Rectangle 6"/>
          <p:cNvSpPr>
            <a:spLocks noGrp="1" noChangeArrowheads="1"/>
          </p:cNvSpPr>
          <p:nvPr>
            <p:ph type="sldNum" sz="quarter" idx="12"/>
          </p:nvPr>
        </p:nvSpPr>
        <p:spPr/>
        <p:txBody>
          <a:bodyPr>
            <a:normAutofit/>
          </a:bodyPr>
          <a:lstStyle/>
          <a:p>
            <a:pPr>
              <a:defRPr/>
            </a:pPr>
            <a:r>
              <a:rPr lang="en-US" dirty="0" smtClean="0"/>
              <a:t>4-</a:t>
            </a:r>
            <a:fld id="{46CC95DE-0765-4400-922F-5850904426E5}" type="slidenum">
              <a:rPr lang="en-US" smtClean="0"/>
              <a:pPr>
                <a:defRPr/>
              </a:pPr>
              <a:t>26</a:t>
            </a:fld>
            <a:endParaRPr lang="en-US" dirty="0"/>
          </a:p>
        </p:txBody>
      </p:sp>
    </p:spTree>
    <p:extLst>
      <p:ext uri="{BB962C8B-B14F-4D97-AF65-F5344CB8AC3E}">
        <p14:creationId xmlns:p14="http://schemas.microsoft.com/office/powerpoint/2010/main" val="3584616015"/>
      </p:ext>
    </p:extLst>
  </p:cSld>
  <p:clrMapOvr>
    <a:masterClrMapping/>
  </p:clrMapOvr>
  <p:transition spd="slow">
    <p:randomBar dir="ver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6"/>
          <p:cNvSpPr>
            <a:spLocks noGrp="1" noChangeArrowheads="1"/>
          </p:cNvSpPr>
          <p:nvPr>
            <p:ph type="sldNum" sz="quarter" idx="12"/>
          </p:nvPr>
        </p:nvSpPr>
        <p:spPr/>
        <p:txBody>
          <a:bodyPr>
            <a:normAutofit/>
          </a:bodyPr>
          <a:lstStyle/>
          <a:p>
            <a:pPr>
              <a:defRPr/>
            </a:pPr>
            <a:r>
              <a:rPr lang="en-US" dirty="0" smtClean="0"/>
              <a:t>4-</a:t>
            </a:r>
            <a:fld id="{BEC5B741-FE41-4BE9-B268-B20FC35B7526}" type="slidenum">
              <a:rPr lang="en-US" smtClean="0"/>
              <a:pPr>
                <a:defRPr/>
              </a:pPr>
              <a:t>27</a:t>
            </a:fld>
            <a:endParaRPr lang="en-US" dirty="0"/>
          </a:p>
        </p:txBody>
      </p:sp>
      <p:pic>
        <p:nvPicPr>
          <p:cNvPr id="57346" name="Picture 4" descr="cid:3287383400_2177562"/>
          <p:cNvPicPr>
            <a:picLocks noChangeAspect="1" noChangeArrowheads="1"/>
          </p:cNvPicPr>
          <p:nvPr/>
        </p:nvPicPr>
        <p:blipFill>
          <a:blip r:embed="rId3" r:link="rId4"/>
          <a:srcRect/>
          <a:stretch>
            <a:fillRect/>
          </a:stretch>
        </p:blipFill>
        <p:spPr bwMode="auto">
          <a:xfrm>
            <a:off x="701675" y="1758950"/>
            <a:ext cx="7685088" cy="2401888"/>
          </a:xfrm>
          <a:prstGeom prst="rect">
            <a:avLst/>
          </a:prstGeom>
          <a:solidFill>
            <a:schemeClr val="hlink"/>
          </a:solidFill>
          <a:ln w="9525">
            <a:solidFill>
              <a:schemeClr val="bg1"/>
            </a:solidFill>
            <a:miter lim="800000"/>
            <a:headEnd/>
            <a:tailEnd/>
          </a:ln>
        </p:spPr>
      </p:pic>
      <p:sp>
        <p:nvSpPr>
          <p:cNvPr id="35846" name="Rectangle 5"/>
          <p:cNvSpPr>
            <a:spLocks noChangeArrowheads="1"/>
          </p:cNvSpPr>
          <p:nvPr/>
        </p:nvSpPr>
        <p:spPr bwMode="auto">
          <a:xfrm>
            <a:off x="1295400" y="4340225"/>
            <a:ext cx="6858000" cy="2060575"/>
          </a:xfrm>
          <a:prstGeom prst="rect">
            <a:avLst/>
          </a:prstGeom>
          <a:noFill/>
          <a:ln w="25400">
            <a:noFill/>
            <a:miter lim="800000"/>
            <a:headEnd/>
            <a:tailEnd/>
          </a:ln>
        </p:spPr>
        <p:txBody>
          <a:bodyPr/>
          <a:lstStyle/>
          <a:p>
            <a:pPr marL="342900" indent="-342900" algn="ctr">
              <a:lnSpc>
                <a:spcPct val="80000"/>
              </a:lnSpc>
              <a:defRPr/>
            </a:pPr>
            <a:endParaRPr lang="en-US" sz="2800" dirty="0">
              <a:latin typeface="Tahoma" pitchFamily="34" charset="0"/>
              <a:cs typeface="Tahoma" pitchFamily="34" charset="0"/>
            </a:endParaRPr>
          </a:p>
        </p:txBody>
      </p:sp>
    </p:spTree>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245985" y="89620"/>
            <a:ext cx="8652030" cy="1143000"/>
          </a:xfrm>
        </p:spPr>
        <p:txBody>
          <a:bodyPr>
            <a:noAutofit/>
          </a:bodyPr>
          <a:lstStyle/>
          <a:p>
            <a:pPr algn="ctr" eaLnBrk="1" fontAlgn="auto" hangingPunct="1">
              <a:spcAft>
                <a:spcPts val="0"/>
              </a:spcAft>
              <a:defRPr/>
            </a:pPr>
            <a:r>
              <a:rPr lang="en-US" sz="4200" b="1" dirty="0" smtClean="0">
                <a:latin typeface="Georgia" pitchFamily="18" charset="0"/>
              </a:rPr>
              <a:t>Why Were Emotions </a:t>
            </a:r>
            <a:br>
              <a:rPr lang="en-US" sz="4200" b="1" dirty="0" smtClean="0">
                <a:latin typeface="Georgia" pitchFamily="18" charset="0"/>
              </a:rPr>
            </a:br>
            <a:r>
              <a:rPr lang="en-US" sz="4200" b="1" dirty="0" smtClean="0">
                <a:latin typeface="Georgia" pitchFamily="18" charset="0"/>
              </a:rPr>
              <a:t>Excluded from OB Study?</a:t>
            </a:r>
          </a:p>
        </p:txBody>
      </p:sp>
      <p:sp>
        <p:nvSpPr>
          <p:cNvPr id="15364" name="Rectangle 3"/>
          <p:cNvSpPr>
            <a:spLocks noGrp="1" noChangeArrowheads="1"/>
          </p:cNvSpPr>
          <p:nvPr>
            <p:ph idx="1"/>
          </p:nvPr>
        </p:nvSpPr>
        <p:spPr>
          <a:xfrm>
            <a:off x="929040" y="1759310"/>
            <a:ext cx="7513604" cy="4560410"/>
          </a:xfrm>
        </p:spPr>
        <p:txBody>
          <a:bodyPr>
            <a:normAutofit lnSpcReduction="10000"/>
          </a:bodyPr>
          <a:lstStyle/>
          <a:p>
            <a:pPr eaLnBrk="1" hangingPunct="1">
              <a:buClr>
                <a:srgbClr val="FF0000"/>
              </a:buClr>
              <a:defRPr/>
            </a:pPr>
            <a:r>
              <a:rPr lang="en-US" dirty="0" smtClean="0">
                <a:latin typeface="Georgia" pitchFamily="18" charset="0"/>
              </a:rPr>
              <a:t>Historically, emotions in the workplace were thought to be detrimental</a:t>
            </a:r>
          </a:p>
          <a:p>
            <a:pPr eaLnBrk="1" hangingPunct="1">
              <a:buClr>
                <a:srgbClr val="FF0000"/>
              </a:buClr>
              <a:defRPr/>
            </a:pPr>
            <a:r>
              <a:rPr lang="en-US" dirty="0" smtClean="0">
                <a:latin typeface="Georgia" pitchFamily="18" charset="0"/>
              </a:rPr>
              <a:t>Managers tried to create emotion-free organizations</a:t>
            </a:r>
          </a:p>
          <a:p>
            <a:pPr eaLnBrk="1" hangingPunct="1">
              <a:buClr>
                <a:srgbClr val="FF0000"/>
              </a:buClr>
              <a:defRPr/>
            </a:pPr>
            <a:r>
              <a:rPr lang="en-US" dirty="0" smtClean="0">
                <a:latin typeface="Georgia" pitchFamily="18" charset="0"/>
              </a:rPr>
              <a:t>This thinking is changing</a:t>
            </a:r>
          </a:p>
          <a:p>
            <a:pPr lvl="1">
              <a:buFont typeface="Wingdings" panose="05000000000000000000" pitchFamily="2" charset="2"/>
              <a:buChar char="n"/>
              <a:defRPr/>
            </a:pPr>
            <a:r>
              <a:rPr lang="en-US" dirty="0" smtClean="0">
                <a:latin typeface="Georgia" pitchFamily="18" charset="0"/>
              </a:rPr>
              <a:t>Some emotions hinder performance, some are neutral, and some are constructive </a:t>
            </a:r>
          </a:p>
          <a:p>
            <a:pPr lvl="1">
              <a:buClr>
                <a:schemeClr val="accent1">
                  <a:lumMod val="75000"/>
                </a:schemeClr>
              </a:buClr>
              <a:buFont typeface="Wingdings" pitchFamily="2" charset="2"/>
              <a:buChar char="v"/>
              <a:defRPr/>
            </a:pPr>
            <a:endParaRPr lang="en-US" sz="2400" dirty="0" smtClean="0">
              <a:solidFill>
                <a:schemeClr val="accent2">
                  <a:lumMod val="50000"/>
                </a:schemeClr>
              </a:solidFill>
              <a:latin typeface="Georgia" pitchFamily="18" charset="0"/>
            </a:endParaRPr>
          </a:p>
        </p:txBody>
      </p:sp>
      <p:sp>
        <p:nvSpPr>
          <p:cNvPr id="5122" name="Rectangle 6"/>
          <p:cNvSpPr>
            <a:spLocks noGrp="1" noChangeArrowheads="1"/>
          </p:cNvSpPr>
          <p:nvPr>
            <p:ph type="sldNum" sz="quarter" idx="12"/>
          </p:nvPr>
        </p:nvSpPr>
        <p:spPr/>
        <p:txBody>
          <a:bodyPr>
            <a:normAutofit/>
          </a:bodyPr>
          <a:lstStyle/>
          <a:p>
            <a:pPr>
              <a:defRPr/>
            </a:pPr>
            <a:r>
              <a:rPr lang="en-US" dirty="0" smtClean="0"/>
              <a:t>4-</a:t>
            </a:r>
            <a:fld id="{669A5066-FE63-444C-B4E1-9D28220E813E}" type="slidenum">
              <a:rPr lang="en-US" smtClean="0"/>
              <a:pPr>
                <a:defRPr/>
              </a:pPr>
              <a:t>3</a:t>
            </a:fld>
            <a:endParaRPr lang="en-US" dirty="0"/>
          </a:p>
        </p:txBody>
      </p:sp>
    </p:spTree>
    <p:extLst>
      <p:ext uri="{BB962C8B-B14F-4D97-AF65-F5344CB8AC3E}">
        <p14:creationId xmlns:p14="http://schemas.microsoft.com/office/powerpoint/2010/main" val="2763702303"/>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321880" y="165515"/>
            <a:ext cx="8500239" cy="1143000"/>
          </a:xfrm>
        </p:spPr>
        <p:txBody>
          <a:bodyPr>
            <a:normAutofit/>
          </a:bodyPr>
          <a:lstStyle/>
          <a:p>
            <a:pPr algn="ctr" eaLnBrk="1" hangingPunct="1"/>
            <a:r>
              <a:rPr lang="en-US" sz="4400" b="1" dirty="0" smtClean="0">
                <a:latin typeface="Georgia" pitchFamily="18" charset="0"/>
              </a:rPr>
              <a:t>Affect, Emotions, and Moods</a:t>
            </a:r>
          </a:p>
        </p:txBody>
      </p:sp>
      <p:sp>
        <p:nvSpPr>
          <p:cNvPr id="7170" name="Rectangle 6"/>
          <p:cNvSpPr>
            <a:spLocks noGrp="1" noChangeArrowheads="1"/>
          </p:cNvSpPr>
          <p:nvPr>
            <p:ph type="sldNum" sz="quarter" idx="4294967295"/>
          </p:nvPr>
        </p:nvSpPr>
        <p:spPr>
          <a:xfrm>
            <a:off x="8234363" y="6237115"/>
            <a:ext cx="549275" cy="396875"/>
          </a:xfrm>
        </p:spPr>
        <p:txBody>
          <a:bodyPr>
            <a:normAutofit/>
          </a:bodyPr>
          <a:lstStyle/>
          <a:p>
            <a:pPr>
              <a:defRPr/>
            </a:pPr>
            <a:r>
              <a:rPr lang="en-US" dirty="0" smtClean="0"/>
              <a:t>4-</a:t>
            </a:r>
            <a:fld id="{5307006E-7EFF-41F9-8B96-33D1233C6AC3}" type="slidenum">
              <a:rPr lang="en-US" smtClean="0"/>
              <a:pPr>
                <a:defRPr/>
              </a:pPr>
              <a:t>4</a:t>
            </a:fld>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60" y="1668894"/>
            <a:ext cx="7912483" cy="4477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ooter Placeholder 2"/>
          <p:cNvSpPr>
            <a:spLocks noGrp="1"/>
          </p:cNvSpPr>
          <p:nvPr>
            <p:ph type="ftr" sz="quarter" idx="11"/>
          </p:nvPr>
        </p:nvSpPr>
        <p:spPr>
          <a:xfrm>
            <a:off x="1687990" y="6327360"/>
            <a:ext cx="5421083" cy="365125"/>
          </a:xfrm>
        </p:spPr>
        <p:txBody>
          <a:bodyPr/>
          <a:lstStyle/>
          <a:p>
            <a:pPr>
              <a:defRPr/>
            </a:pPr>
            <a:r>
              <a:rPr lang="en-US" sz="1200" dirty="0" smtClean="0"/>
              <a:t>Copyright ©2016 Pearson Education, Inc. </a:t>
            </a:r>
            <a:endParaRPr lang="en-US" sz="1200" dirty="0"/>
          </a:p>
        </p:txBody>
      </p:sp>
    </p:spTree>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549565" y="165515"/>
            <a:ext cx="8137235" cy="1143000"/>
          </a:xfrm>
        </p:spPr>
        <p:txBody>
          <a:bodyPr>
            <a:noAutofit/>
          </a:bodyPr>
          <a:lstStyle/>
          <a:p>
            <a:pPr algn="ctr" eaLnBrk="1" fontAlgn="auto" hangingPunct="1">
              <a:spcAft>
                <a:spcPts val="0"/>
              </a:spcAft>
              <a:defRPr/>
            </a:pPr>
            <a:r>
              <a:rPr lang="en-US" sz="4400" b="1" dirty="0" smtClean="0">
                <a:latin typeface="Georgia" pitchFamily="18" charset="0"/>
              </a:rPr>
              <a:t>The Basic Emotions</a:t>
            </a:r>
          </a:p>
        </p:txBody>
      </p:sp>
      <p:sp>
        <p:nvSpPr>
          <p:cNvPr id="15364" name="Rectangle 3"/>
          <p:cNvSpPr>
            <a:spLocks noGrp="1" noChangeArrowheads="1"/>
          </p:cNvSpPr>
          <p:nvPr>
            <p:ph idx="1"/>
          </p:nvPr>
        </p:nvSpPr>
        <p:spPr>
          <a:xfrm>
            <a:off x="1460305" y="1835205"/>
            <a:ext cx="6982340" cy="4401910"/>
          </a:xfrm>
        </p:spPr>
        <p:txBody>
          <a:bodyPr>
            <a:normAutofit/>
          </a:bodyPr>
          <a:lstStyle/>
          <a:p>
            <a:pPr eaLnBrk="1" hangingPunct="1">
              <a:buClr>
                <a:srgbClr val="FF0000"/>
              </a:buClr>
              <a:defRPr/>
            </a:pPr>
            <a:r>
              <a:rPr lang="en-US" dirty="0" smtClean="0">
                <a:latin typeface="Georgia" pitchFamily="18" charset="0"/>
              </a:rPr>
              <a:t>Six universal emotions</a:t>
            </a:r>
          </a:p>
          <a:p>
            <a:pPr marL="868680" lvl="1" indent="-457200">
              <a:buFont typeface="+mj-lt"/>
              <a:buAutoNum type="arabicPeriod"/>
              <a:defRPr/>
            </a:pPr>
            <a:r>
              <a:rPr lang="en-US" sz="3200" dirty="0" smtClean="0">
                <a:latin typeface="Georgia" pitchFamily="18" charset="0"/>
              </a:rPr>
              <a:t>Anger</a:t>
            </a:r>
          </a:p>
          <a:p>
            <a:pPr marL="868680" lvl="1" indent="-457200">
              <a:buFont typeface="+mj-lt"/>
              <a:buAutoNum type="arabicPeriod"/>
              <a:defRPr/>
            </a:pPr>
            <a:r>
              <a:rPr lang="en-US" sz="3200" dirty="0" smtClean="0">
                <a:latin typeface="Georgia" pitchFamily="18" charset="0"/>
              </a:rPr>
              <a:t>Fear</a:t>
            </a:r>
          </a:p>
          <a:p>
            <a:pPr marL="868680" lvl="1" indent="-457200">
              <a:buFont typeface="+mj-lt"/>
              <a:buAutoNum type="arabicPeriod"/>
              <a:defRPr/>
            </a:pPr>
            <a:r>
              <a:rPr lang="en-US" sz="3200" dirty="0" smtClean="0">
                <a:latin typeface="Georgia" pitchFamily="18" charset="0"/>
              </a:rPr>
              <a:t>Sadness</a:t>
            </a:r>
          </a:p>
          <a:p>
            <a:pPr marL="868680" lvl="1" indent="-457200">
              <a:buFont typeface="+mj-lt"/>
              <a:buAutoNum type="arabicPeriod"/>
              <a:defRPr/>
            </a:pPr>
            <a:r>
              <a:rPr lang="en-US" sz="3200" dirty="0" smtClean="0">
                <a:latin typeface="Georgia" pitchFamily="18" charset="0"/>
              </a:rPr>
              <a:t>Happiness</a:t>
            </a:r>
          </a:p>
          <a:p>
            <a:pPr marL="868680" lvl="1" indent="-457200">
              <a:buFont typeface="+mj-lt"/>
              <a:buAutoNum type="arabicPeriod"/>
              <a:defRPr/>
            </a:pPr>
            <a:r>
              <a:rPr lang="en-US" sz="3200" dirty="0" smtClean="0">
                <a:latin typeface="Georgia" pitchFamily="18" charset="0"/>
              </a:rPr>
              <a:t>Disgust</a:t>
            </a:r>
          </a:p>
          <a:p>
            <a:pPr marL="868680" lvl="1" indent="-457200">
              <a:buFont typeface="+mj-lt"/>
              <a:buAutoNum type="arabicPeriod"/>
              <a:defRPr/>
            </a:pPr>
            <a:r>
              <a:rPr lang="en-US" sz="3200" dirty="0" smtClean="0">
                <a:latin typeface="Georgia" pitchFamily="18" charset="0"/>
              </a:rPr>
              <a:t>Surprise</a:t>
            </a:r>
          </a:p>
          <a:p>
            <a:pPr lvl="1">
              <a:buClr>
                <a:schemeClr val="accent1">
                  <a:lumMod val="75000"/>
                </a:schemeClr>
              </a:buClr>
              <a:buFont typeface="Wingdings" pitchFamily="2" charset="2"/>
              <a:buChar char="v"/>
              <a:defRPr/>
            </a:pPr>
            <a:endParaRPr lang="en-US" sz="2400" dirty="0" smtClean="0">
              <a:solidFill>
                <a:schemeClr val="accent2">
                  <a:lumMod val="50000"/>
                </a:schemeClr>
              </a:solidFill>
              <a:latin typeface="Georgia" pitchFamily="18" charset="0"/>
            </a:endParaRPr>
          </a:p>
        </p:txBody>
      </p:sp>
      <p:sp>
        <p:nvSpPr>
          <p:cNvPr id="5122" name="Rectangle 6"/>
          <p:cNvSpPr>
            <a:spLocks noGrp="1" noChangeArrowheads="1"/>
          </p:cNvSpPr>
          <p:nvPr>
            <p:ph type="sldNum" sz="quarter" idx="12"/>
          </p:nvPr>
        </p:nvSpPr>
        <p:spPr/>
        <p:txBody>
          <a:bodyPr>
            <a:normAutofit/>
          </a:bodyPr>
          <a:lstStyle/>
          <a:p>
            <a:pPr>
              <a:defRPr/>
            </a:pPr>
            <a:r>
              <a:rPr lang="en-US" dirty="0" smtClean="0"/>
              <a:t>4-</a:t>
            </a:r>
            <a:fld id="{669A5066-FE63-444C-B4E1-9D28220E813E}" type="slidenum">
              <a:rPr lang="en-US" smtClean="0"/>
              <a:pPr>
                <a:defRPr/>
              </a:pPr>
              <a:t>5</a:t>
            </a:fld>
            <a:endParaRPr lang="en-US" dirty="0"/>
          </a:p>
        </p:txBody>
      </p:sp>
    </p:spTree>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321880" y="89620"/>
            <a:ext cx="8652030" cy="1143000"/>
          </a:xfrm>
        </p:spPr>
        <p:txBody>
          <a:bodyPr>
            <a:noAutofit/>
          </a:bodyPr>
          <a:lstStyle/>
          <a:p>
            <a:pPr algn="ctr" eaLnBrk="1" fontAlgn="auto" hangingPunct="1">
              <a:spcAft>
                <a:spcPts val="0"/>
              </a:spcAft>
              <a:defRPr/>
            </a:pPr>
            <a:r>
              <a:rPr lang="en-US" sz="4200" b="1" dirty="0" smtClean="0">
                <a:latin typeface="Georgia" pitchFamily="18" charset="0"/>
              </a:rPr>
              <a:t>The Basic Moods: </a:t>
            </a:r>
            <a:br>
              <a:rPr lang="en-US" sz="4200" b="1" dirty="0" smtClean="0">
                <a:latin typeface="Georgia" pitchFamily="18" charset="0"/>
              </a:rPr>
            </a:br>
            <a:r>
              <a:rPr lang="en-US" sz="4200" b="1" dirty="0" smtClean="0">
                <a:latin typeface="Georgia" pitchFamily="18" charset="0"/>
              </a:rPr>
              <a:t>Positive and Negative Affect</a:t>
            </a:r>
          </a:p>
        </p:txBody>
      </p:sp>
      <p:sp>
        <p:nvSpPr>
          <p:cNvPr id="15364" name="Rectangle 3"/>
          <p:cNvSpPr>
            <a:spLocks noGrp="1" noChangeArrowheads="1"/>
          </p:cNvSpPr>
          <p:nvPr>
            <p:ph idx="1"/>
          </p:nvPr>
        </p:nvSpPr>
        <p:spPr>
          <a:xfrm>
            <a:off x="625460" y="1683415"/>
            <a:ext cx="8044870" cy="4629595"/>
          </a:xfrm>
        </p:spPr>
        <p:txBody>
          <a:bodyPr>
            <a:normAutofit/>
          </a:bodyPr>
          <a:lstStyle/>
          <a:p>
            <a:pPr eaLnBrk="1" hangingPunct="1">
              <a:buClr>
                <a:srgbClr val="FF0000"/>
              </a:buClr>
              <a:defRPr/>
            </a:pPr>
            <a:r>
              <a:rPr lang="en-US" sz="2800" b="1" dirty="0" smtClean="0">
                <a:latin typeface="Georgia" pitchFamily="18" charset="0"/>
              </a:rPr>
              <a:t>Positive affect: </a:t>
            </a:r>
            <a:r>
              <a:rPr lang="en-US" sz="2800" dirty="0" smtClean="0">
                <a:latin typeface="Georgia" pitchFamily="18" charset="0"/>
              </a:rPr>
              <a:t>a mood dimension consisting of positive emotions such as excitement, enthusiasm, and elation at the high end (high positive affect) and boredom, depression, and fatigue at the low end (low positive affect)</a:t>
            </a:r>
          </a:p>
          <a:p>
            <a:pPr eaLnBrk="1" hangingPunct="1">
              <a:buClr>
                <a:srgbClr val="FF0000"/>
              </a:buClr>
              <a:defRPr/>
            </a:pPr>
            <a:r>
              <a:rPr lang="en-US" sz="2800" b="1" dirty="0" smtClean="0">
                <a:latin typeface="Georgia" pitchFamily="18" charset="0"/>
              </a:rPr>
              <a:t>Negative affect: </a:t>
            </a:r>
            <a:r>
              <a:rPr lang="en-US" sz="2800" dirty="0" smtClean="0">
                <a:latin typeface="Georgia" pitchFamily="18" charset="0"/>
              </a:rPr>
              <a:t>a mood dimension consisting of nervousness, stress, and anxiety at the high end (high negative affect) and contentedness, calmness, and serenity at the low end (low negative affect)  </a:t>
            </a:r>
            <a:endParaRPr lang="en-US" sz="2800" b="1" dirty="0" smtClean="0">
              <a:latin typeface="Georgia" pitchFamily="18" charset="0"/>
            </a:endParaRPr>
          </a:p>
          <a:p>
            <a:pPr lvl="1">
              <a:buClr>
                <a:schemeClr val="accent1">
                  <a:lumMod val="75000"/>
                </a:schemeClr>
              </a:buClr>
              <a:buFont typeface="Wingdings" pitchFamily="2" charset="2"/>
              <a:buChar char="v"/>
              <a:defRPr/>
            </a:pPr>
            <a:endParaRPr lang="en-US" sz="2400" dirty="0" smtClean="0">
              <a:solidFill>
                <a:schemeClr val="accent2">
                  <a:lumMod val="50000"/>
                </a:schemeClr>
              </a:solidFill>
              <a:latin typeface="Georgia" pitchFamily="18" charset="0"/>
            </a:endParaRPr>
          </a:p>
        </p:txBody>
      </p:sp>
      <p:sp>
        <p:nvSpPr>
          <p:cNvPr id="5122" name="Rectangle 6"/>
          <p:cNvSpPr>
            <a:spLocks noGrp="1" noChangeArrowheads="1"/>
          </p:cNvSpPr>
          <p:nvPr>
            <p:ph type="sldNum" sz="quarter" idx="12"/>
          </p:nvPr>
        </p:nvSpPr>
        <p:spPr/>
        <p:txBody>
          <a:bodyPr>
            <a:normAutofit/>
          </a:bodyPr>
          <a:lstStyle/>
          <a:p>
            <a:pPr>
              <a:defRPr/>
            </a:pPr>
            <a:r>
              <a:rPr lang="en-US" dirty="0" smtClean="0"/>
              <a:t>4-</a:t>
            </a:r>
            <a:fld id="{669A5066-FE63-444C-B4E1-9D28220E813E}" type="slidenum">
              <a:rPr lang="en-US" smtClean="0"/>
              <a:pPr>
                <a:defRPr/>
              </a:pPr>
              <a:t>6</a:t>
            </a:fld>
            <a:endParaRPr lang="en-US" dirty="0"/>
          </a:p>
        </p:txBody>
      </p:sp>
    </p:spTree>
    <p:extLst>
      <p:ext uri="{BB962C8B-B14F-4D97-AF65-F5344CB8AC3E}">
        <p14:creationId xmlns:p14="http://schemas.microsoft.com/office/powerpoint/2010/main" val="3506494596"/>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245985" y="89620"/>
            <a:ext cx="8727925" cy="1143000"/>
          </a:xfrm>
        </p:spPr>
        <p:txBody>
          <a:bodyPr>
            <a:noAutofit/>
          </a:bodyPr>
          <a:lstStyle/>
          <a:p>
            <a:pPr algn="ctr" eaLnBrk="1" fontAlgn="auto" hangingPunct="1">
              <a:spcAft>
                <a:spcPts val="0"/>
              </a:spcAft>
              <a:defRPr/>
            </a:pPr>
            <a:r>
              <a:rPr lang="en-US" sz="4400" b="1" dirty="0" smtClean="0">
                <a:latin typeface="Georgia" pitchFamily="18" charset="0"/>
              </a:rPr>
              <a:t>Experiencing Moods </a:t>
            </a:r>
            <a:br>
              <a:rPr lang="en-US" sz="4400" b="1" dirty="0" smtClean="0">
                <a:latin typeface="Georgia" pitchFamily="18" charset="0"/>
              </a:rPr>
            </a:br>
            <a:r>
              <a:rPr lang="en-US" sz="4400" b="1" dirty="0" smtClean="0">
                <a:latin typeface="Georgia" pitchFamily="18" charset="0"/>
              </a:rPr>
              <a:t>and Emotions</a:t>
            </a:r>
          </a:p>
        </p:txBody>
      </p:sp>
      <p:sp>
        <p:nvSpPr>
          <p:cNvPr id="15364" name="Rectangle 3"/>
          <p:cNvSpPr>
            <a:spLocks noGrp="1" noChangeArrowheads="1"/>
          </p:cNvSpPr>
          <p:nvPr>
            <p:ph idx="1"/>
          </p:nvPr>
        </p:nvSpPr>
        <p:spPr>
          <a:xfrm>
            <a:off x="1156725" y="1759310"/>
            <a:ext cx="6906445" cy="4629595"/>
          </a:xfrm>
        </p:spPr>
        <p:txBody>
          <a:bodyPr>
            <a:normAutofit/>
          </a:bodyPr>
          <a:lstStyle/>
          <a:p>
            <a:pPr eaLnBrk="1" hangingPunct="1">
              <a:buClr>
                <a:srgbClr val="FF0000"/>
              </a:buClr>
              <a:defRPr/>
            </a:pPr>
            <a:r>
              <a:rPr lang="en-US" dirty="0" smtClean="0">
                <a:latin typeface="Georgia" pitchFamily="18" charset="0"/>
              </a:rPr>
              <a:t>Positive moods are somewhat more common than negative moods</a:t>
            </a:r>
          </a:p>
          <a:p>
            <a:pPr lvl="1">
              <a:buSzPct val="100000"/>
              <a:buFont typeface="Wingdings" panose="05000000000000000000" pitchFamily="2" charset="2"/>
              <a:buChar char="n"/>
              <a:defRPr/>
            </a:pPr>
            <a:r>
              <a:rPr lang="en-US" b="1" dirty="0" smtClean="0">
                <a:latin typeface="Georgia" pitchFamily="18" charset="0"/>
              </a:rPr>
              <a:t>Positivity offset</a:t>
            </a:r>
            <a:r>
              <a:rPr lang="en-US" dirty="0" smtClean="0">
                <a:latin typeface="Georgia" pitchFamily="18" charset="0"/>
              </a:rPr>
              <a:t>: at zero input, most people experience a mildly positive mood</a:t>
            </a:r>
            <a:r>
              <a:rPr lang="en-US" b="1" dirty="0" smtClean="0">
                <a:latin typeface="Georgia" pitchFamily="18" charset="0"/>
              </a:rPr>
              <a:t> </a:t>
            </a:r>
          </a:p>
          <a:p>
            <a:pPr lvl="1">
              <a:buClr>
                <a:schemeClr val="accent1">
                  <a:lumMod val="75000"/>
                </a:schemeClr>
              </a:buClr>
              <a:buFont typeface="Wingdings" pitchFamily="2" charset="2"/>
              <a:buChar char="v"/>
              <a:defRPr/>
            </a:pPr>
            <a:endParaRPr lang="en-US" sz="2400" dirty="0" smtClean="0">
              <a:solidFill>
                <a:schemeClr val="accent2">
                  <a:lumMod val="50000"/>
                </a:schemeClr>
              </a:solidFill>
              <a:latin typeface="Georgia" pitchFamily="18" charset="0"/>
            </a:endParaRPr>
          </a:p>
        </p:txBody>
      </p:sp>
      <p:sp>
        <p:nvSpPr>
          <p:cNvPr id="5122" name="Rectangle 6"/>
          <p:cNvSpPr>
            <a:spLocks noGrp="1" noChangeArrowheads="1"/>
          </p:cNvSpPr>
          <p:nvPr>
            <p:ph type="sldNum" sz="quarter" idx="12"/>
          </p:nvPr>
        </p:nvSpPr>
        <p:spPr/>
        <p:txBody>
          <a:bodyPr>
            <a:normAutofit/>
          </a:bodyPr>
          <a:lstStyle/>
          <a:p>
            <a:pPr>
              <a:defRPr/>
            </a:pPr>
            <a:r>
              <a:rPr lang="en-US" dirty="0" smtClean="0"/>
              <a:t>4-</a:t>
            </a:r>
            <a:fld id="{669A5066-FE63-444C-B4E1-9D28220E813E}" type="slidenum">
              <a:rPr lang="en-US" smtClean="0"/>
              <a:pPr>
                <a:defRPr/>
              </a:pPr>
              <a:t>7</a:t>
            </a:fld>
            <a:endParaRPr lang="en-US" dirty="0"/>
          </a:p>
        </p:txBody>
      </p:sp>
    </p:spTree>
    <p:extLst>
      <p:ext uri="{BB962C8B-B14F-4D97-AF65-F5344CB8AC3E}">
        <p14:creationId xmlns:p14="http://schemas.microsoft.com/office/powerpoint/2010/main" val="2416138002"/>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a:xfrm>
            <a:off x="397775" y="89620"/>
            <a:ext cx="8652030" cy="1143000"/>
          </a:xfrm>
        </p:spPr>
        <p:txBody>
          <a:bodyPr>
            <a:noAutofit/>
          </a:bodyPr>
          <a:lstStyle/>
          <a:p>
            <a:pPr algn="ctr" eaLnBrk="1" hangingPunct="1"/>
            <a:r>
              <a:rPr lang="en-US" b="1" dirty="0" smtClean="0">
                <a:latin typeface="Georgia" pitchFamily="18" charset="0"/>
              </a:rPr>
              <a:t>The Function of </a:t>
            </a:r>
            <a:br>
              <a:rPr lang="en-US" b="1" dirty="0" smtClean="0">
                <a:latin typeface="Georgia" pitchFamily="18" charset="0"/>
              </a:rPr>
            </a:br>
            <a:r>
              <a:rPr lang="en-US" b="1" dirty="0" smtClean="0">
                <a:latin typeface="Georgia" pitchFamily="18" charset="0"/>
              </a:rPr>
              <a:t> Emotions and Moods</a:t>
            </a:r>
          </a:p>
        </p:txBody>
      </p:sp>
      <p:sp>
        <p:nvSpPr>
          <p:cNvPr id="75779" name="Rectangle 3"/>
          <p:cNvSpPr>
            <a:spLocks noGrp="1" noChangeArrowheads="1"/>
          </p:cNvSpPr>
          <p:nvPr>
            <p:ph idx="1"/>
          </p:nvPr>
        </p:nvSpPr>
        <p:spPr>
          <a:xfrm>
            <a:off x="853145" y="1683415"/>
            <a:ext cx="7437710" cy="4495800"/>
          </a:xfrm>
        </p:spPr>
        <p:txBody>
          <a:bodyPr>
            <a:normAutofit/>
          </a:bodyPr>
          <a:lstStyle/>
          <a:p>
            <a:pPr eaLnBrk="1" hangingPunct="1">
              <a:buClr>
                <a:srgbClr val="FF0000"/>
              </a:buClr>
              <a:defRPr/>
            </a:pPr>
            <a:r>
              <a:rPr lang="en-US" b="1" dirty="0" smtClean="0">
                <a:latin typeface="Georgia" pitchFamily="18" charset="0"/>
              </a:rPr>
              <a:t>Emotions and Rationality </a:t>
            </a:r>
          </a:p>
          <a:p>
            <a:pPr lvl="1" eaLnBrk="1" hangingPunct="1">
              <a:buFont typeface="Wingdings" panose="05000000000000000000" pitchFamily="2" charset="2"/>
              <a:buChar char="n"/>
              <a:defRPr/>
            </a:pPr>
            <a:r>
              <a:rPr lang="en-US" sz="3200" dirty="0" smtClean="0">
                <a:latin typeface="Georgia" pitchFamily="18" charset="0"/>
              </a:rPr>
              <a:t>Emotions are critical to rational thought: they help us  understand the world around us</a:t>
            </a:r>
          </a:p>
          <a:p>
            <a:pPr eaLnBrk="1" hangingPunct="1">
              <a:buClr>
                <a:srgbClr val="FF0000"/>
              </a:buClr>
              <a:defRPr/>
            </a:pPr>
            <a:r>
              <a:rPr lang="en-US" b="1" dirty="0" smtClean="0">
                <a:latin typeface="Georgia" pitchFamily="18" charset="0"/>
              </a:rPr>
              <a:t>Emotions and Ethics </a:t>
            </a:r>
            <a:endParaRPr lang="en-US" dirty="0" smtClean="0">
              <a:latin typeface="Georgia" pitchFamily="18" charset="0"/>
            </a:endParaRPr>
          </a:p>
          <a:p>
            <a:pPr lvl="1" eaLnBrk="1" hangingPunct="1">
              <a:buFont typeface="Wingdings" panose="05000000000000000000" pitchFamily="2" charset="2"/>
              <a:buChar char="n"/>
              <a:defRPr/>
            </a:pPr>
            <a:r>
              <a:rPr lang="en-US" sz="3200" dirty="0" smtClean="0">
                <a:latin typeface="Georgia" pitchFamily="18" charset="0"/>
              </a:rPr>
              <a:t>New research suggests that ethical behavior may be based to some degree on emotions and feelings</a:t>
            </a:r>
            <a:endParaRPr lang="en-US" sz="2400" dirty="0" smtClean="0">
              <a:solidFill>
                <a:schemeClr val="accent2">
                  <a:lumMod val="50000"/>
                </a:schemeClr>
              </a:solidFill>
              <a:latin typeface="Georgia" pitchFamily="18" charset="0"/>
            </a:endParaRPr>
          </a:p>
        </p:txBody>
      </p:sp>
      <p:sp>
        <p:nvSpPr>
          <p:cNvPr id="9218" name="Rectangle 6"/>
          <p:cNvSpPr>
            <a:spLocks noGrp="1" noChangeArrowheads="1"/>
          </p:cNvSpPr>
          <p:nvPr>
            <p:ph type="sldNum" sz="quarter" idx="12"/>
          </p:nvPr>
        </p:nvSpPr>
        <p:spPr/>
        <p:txBody>
          <a:bodyPr>
            <a:normAutofit/>
          </a:bodyPr>
          <a:lstStyle/>
          <a:p>
            <a:pPr>
              <a:defRPr/>
            </a:pPr>
            <a:r>
              <a:rPr lang="en-US" dirty="0" smtClean="0"/>
              <a:t>4-</a:t>
            </a:r>
            <a:fld id="{511F1E9D-4C6F-4408-9C58-8427B1A3345E}" type="slidenum">
              <a:rPr lang="en-US" smtClean="0"/>
              <a:pPr>
                <a:defRPr/>
              </a:pPr>
              <a:t>8</a:t>
            </a:fld>
            <a:endParaRPr lang="en-US" dirty="0"/>
          </a:p>
        </p:txBody>
      </p:sp>
    </p:spTree>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4786" y="165515"/>
            <a:ext cx="9139214" cy="1143000"/>
          </a:xfrm>
        </p:spPr>
        <p:txBody>
          <a:bodyPr>
            <a:noAutofit/>
          </a:bodyPr>
          <a:lstStyle/>
          <a:p>
            <a:pPr algn="ctr" eaLnBrk="1" hangingPunct="1"/>
            <a:r>
              <a:rPr lang="en-US" sz="4200" b="1" dirty="0" smtClean="0">
                <a:latin typeface="Georgia" pitchFamily="18" charset="0"/>
              </a:rPr>
              <a:t>Sources of Emotions and Moods</a:t>
            </a:r>
          </a:p>
        </p:txBody>
      </p:sp>
      <p:sp>
        <p:nvSpPr>
          <p:cNvPr id="81923" name="Rectangle 3"/>
          <p:cNvSpPr>
            <a:spLocks noGrp="1" noChangeArrowheads="1"/>
          </p:cNvSpPr>
          <p:nvPr>
            <p:ph idx="1"/>
          </p:nvPr>
        </p:nvSpPr>
        <p:spPr>
          <a:xfrm>
            <a:off x="397775" y="1683415"/>
            <a:ext cx="8424345" cy="4572000"/>
          </a:xfrm>
        </p:spPr>
        <p:txBody>
          <a:bodyPr>
            <a:noAutofit/>
          </a:bodyPr>
          <a:lstStyle/>
          <a:p>
            <a:pPr eaLnBrk="1" hangingPunct="1">
              <a:lnSpc>
                <a:spcPct val="90000"/>
              </a:lnSpc>
              <a:buClr>
                <a:srgbClr val="FF0000"/>
              </a:buClr>
              <a:defRPr/>
            </a:pPr>
            <a:r>
              <a:rPr lang="en-US" b="1" dirty="0" smtClean="0">
                <a:latin typeface="Georgia" pitchFamily="18" charset="0"/>
              </a:rPr>
              <a:t>Personality</a:t>
            </a:r>
            <a:r>
              <a:rPr lang="en-US" dirty="0" smtClean="0">
                <a:latin typeface="Georgia" pitchFamily="18" charset="0"/>
              </a:rPr>
              <a:t> </a:t>
            </a:r>
          </a:p>
          <a:p>
            <a:pPr lvl="1">
              <a:lnSpc>
                <a:spcPct val="90000"/>
              </a:lnSpc>
              <a:buFont typeface="Wingdings" panose="05000000000000000000" pitchFamily="2" charset="2"/>
              <a:buChar char="n"/>
              <a:defRPr/>
            </a:pPr>
            <a:r>
              <a:rPr lang="en-US" sz="2800" dirty="0" smtClean="0">
                <a:latin typeface="Georgia" pitchFamily="18" charset="0"/>
              </a:rPr>
              <a:t>Some people experience certain moods and emotions more frequently than others</a:t>
            </a:r>
          </a:p>
          <a:p>
            <a:pPr lvl="1">
              <a:lnSpc>
                <a:spcPct val="90000"/>
              </a:lnSpc>
              <a:buFont typeface="Wingdings" panose="05000000000000000000" pitchFamily="2" charset="2"/>
              <a:buChar char="n"/>
              <a:defRPr/>
            </a:pPr>
            <a:r>
              <a:rPr lang="en-US" sz="2800" b="1" dirty="0" smtClean="0">
                <a:latin typeface="Georgia" pitchFamily="18" charset="0"/>
              </a:rPr>
              <a:t>Affect intensity: </a:t>
            </a:r>
            <a:r>
              <a:rPr lang="en-US" sz="2800" dirty="0" smtClean="0">
                <a:latin typeface="Georgia" pitchFamily="18" charset="0"/>
              </a:rPr>
              <a:t>experiencing the same emotions with different intensities</a:t>
            </a:r>
          </a:p>
          <a:p>
            <a:pPr>
              <a:lnSpc>
                <a:spcPct val="90000"/>
              </a:lnSpc>
              <a:buClr>
                <a:srgbClr val="FF0000"/>
              </a:buClr>
              <a:defRPr/>
            </a:pPr>
            <a:r>
              <a:rPr lang="en-US" b="1" dirty="0" smtClean="0">
                <a:latin typeface="Georgia" pitchFamily="18" charset="0"/>
              </a:rPr>
              <a:t>Time of day</a:t>
            </a:r>
          </a:p>
          <a:p>
            <a:pPr lvl="1">
              <a:lnSpc>
                <a:spcPct val="90000"/>
              </a:lnSpc>
              <a:buFont typeface="Wingdings" panose="05000000000000000000" pitchFamily="2" charset="2"/>
              <a:buChar char="n"/>
              <a:defRPr/>
            </a:pPr>
            <a:r>
              <a:rPr lang="en-US" sz="2800" dirty="0" smtClean="0">
                <a:latin typeface="Georgia" pitchFamily="18" charset="0"/>
              </a:rPr>
              <a:t>People vary in their moods by time of day</a:t>
            </a:r>
          </a:p>
          <a:p>
            <a:pPr>
              <a:lnSpc>
                <a:spcPct val="90000"/>
              </a:lnSpc>
              <a:buClr>
                <a:srgbClr val="FF0000"/>
              </a:buClr>
              <a:defRPr/>
            </a:pPr>
            <a:r>
              <a:rPr lang="en-US" b="1" dirty="0" smtClean="0">
                <a:latin typeface="Georgia" pitchFamily="18" charset="0"/>
              </a:rPr>
              <a:t>Day of the week</a:t>
            </a:r>
          </a:p>
          <a:p>
            <a:pPr lvl="1">
              <a:lnSpc>
                <a:spcPct val="90000"/>
              </a:lnSpc>
              <a:buFont typeface="Wingdings" panose="05000000000000000000" pitchFamily="2" charset="2"/>
              <a:buChar char="n"/>
              <a:defRPr/>
            </a:pPr>
            <a:r>
              <a:rPr lang="en-US" sz="2800" dirty="0" smtClean="0">
                <a:latin typeface="Georgia" pitchFamily="18" charset="0"/>
              </a:rPr>
              <a:t>People tend to be in their best mood on the weekend</a:t>
            </a:r>
          </a:p>
        </p:txBody>
      </p:sp>
      <p:sp>
        <p:nvSpPr>
          <p:cNvPr id="11266" name="Rectangle 6"/>
          <p:cNvSpPr>
            <a:spLocks noGrp="1" noChangeArrowheads="1"/>
          </p:cNvSpPr>
          <p:nvPr>
            <p:ph type="sldNum" sz="quarter" idx="12"/>
          </p:nvPr>
        </p:nvSpPr>
        <p:spPr/>
        <p:txBody>
          <a:bodyPr>
            <a:normAutofit/>
          </a:bodyPr>
          <a:lstStyle/>
          <a:p>
            <a:pPr>
              <a:defRPr/>
            </a:pPr>
            <a:r>
              <a:rPr lang="en-US" dirty="0" smtClean="0"/>
              <a:t>4-</a:t>
            </a:r>
            <a:fld id="{F3F023F3-3EEC-4472-9E35-9FE3930611C0}" type="slidenum">
              <a:rPr lang="en-US" smtClean="0"/>
              <a:pPr>
                <a:defRPr/>
              </a:pPr>
              <a:t>9</a:t>
            </a:fld>
            <a:endParaRPr lang="en-US" dirty="0"/>
          </a:p>
        </p:txBody>
      </p:sp>
    </p:spTree>
  </p:cSld>
  <p:clrMapOvr>
    <a:masterClrMapping/>
  </p:clrMapOvr>
  <p:transition spd="slow">
    <p:randomBar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ustom 31">
      <a:dk1>
        <a:sysClr val="windowText" lastClr="000000"/>
      </a:dk1>
      <a:lt1>
        <a:sysClr val="window" lastClr="FFFFFF"/>
      </a:lt1>
      <a:dk2>
        <a:srgbClr val="646B86"/>
      </a:dk2>
      <a:lt2>
        <a:srgbClr val="C5D1D7"/>
      </a:lt2>
      <a:accent1>
        <a:srgbClr val="0070C0"/>
      </a:accent1>
      <a:accent2>
        <a:srgbClr val="FF0000"/>
      </a:accent2>
      <a:accent3>
        <a:srgbClr val="F64F2E"/>
      </a:accent3>
      <a:accent4>
        <a:srgbClr val="8C7B70"/>
      </a:accent4>
      <a:accent5>
        <a:srgbClr val="8FB08C"/>
      </a:accent5>
      <a:accent6>
        <a:srgbClr val="D19049"/>
      </a:accent6>
      <a:hlink>
        <a:srgbClr val="00A3D6"/>
      </a:hlink>
      <a:folHlink>
        <a:srgbClr val="694F07"/>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1_Median">
  <a:themeElements>
    <a:clrScheme name="Custom 31">
      <a:dk1>
        <a:sysClr val="windowText" lastClr="000000"/>
      </a:dk1>
      <a:lt1>
        <a:sysClr val="window" lastClr="FFFFFF"/>
      </a:lt1>
      <a:dk2>
        <a:srgbClr val="646B86"/>
      </a:dk2>
      <a:lt2>
        <a:srgbClr val="C5D1D7"/>
      </a:lt2>
      <a:accent1>
        <a:srgbClr val="0070C0"/>
      </a:accent1>
      <a:accent2>
        <a:srgbClr val="FF0000"/>
      </a:accent2>
      <a:accent3>
        <a:srgbClr val="F64F2E"/>
      </a:accent3>
      <a:accent4>
        <a:srgbClr val="8C7B70"/>
      </a:accent4>
      <a:accent5>
        <a:srgbClr val="8FB08C"/>
      </a:accent5>
      <a:accent6>
        <a:srgbClr val="D19049"/>
      </a:accent6>
      <a:hlink>
        <a:srgbClr val="00A3D6"/>
      </a:hlink>
      <a:folHlink>
        <a:srgbClr val="694F07"/>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Robbins_eob13e_inppt01_rev</Template>
  <TotalTime>7385</TotalTime>
  <Words>2464</Words>
  <Application>Microsoft Office PowerPoint</Application>
  <PresentationFormat>Экран (4:3)</PresentationFormat>
  <Paragraphs>230</Paragraphs>
  <Slides>27</Slides>
  <Notes>27</Notes>
  <HiddenSlides>0</HiddenSlides>
  <MMClips>0</MMClips>
  <ScaleCrop>false</ScaleCrop>
  <HeadingPairs>
    <vt:vector size="6" baseType="variant">
      <vt:variant>
        <vt:lpstr>Использованные шрифты</vt:lpstr>
      </vt:variant>
      <vt:variant>
        <vt:i4>6</vt:i4>
      </vt:variant>
      <vt:variant>
        <vt:lpstr>Тема</vt:lpstr>
      </vt:variant>
      <vt:variant>
        <vt:i4>2</vt:i4>
      </vt:variant>
      <vt:variant>
        <vt:lpstr>Заголовки слайдов</vt:lpstr>
      </vt:variant>
      <vt:variant>
        <vt:i4>27</vt:i4>
      </vt:variant>
    </vt:vector>
  </HeadingPairs>
  <TitlesOfParts>
    <vt:vector size="35" baseType="lpstr">
      <vt:lpstr>Arial</vt:lpstr>
      <vt:lpstr>Georgia</vt:lpstr>
      <vt:lpstr>Tahoma</vt:lpstr>
      <vt:lpstr>Tw Cen MT</vt:lpstr>
      <vt:lpstr>Verdana</vt:lpstr>
      <vt:lpstr>Wingdings</vt:lpstr>
      <vt:lpstr>Median</vt:lpstr>
      <vt:lpstr>1_Median</vt:lpstr>
      <vt:lpstr>    Stress management </vt:lpstr>
      <vt:lpstr>After studying this chapter  you should be able to:</vt:lpstr>
      <vt:lpstr>Why Were Emotions  Excluded from OB Study?</vt:lpstr>
      <vt:lpstr>Affect, Emotions, and Moods</vt:lpstr>
      <vt:lpstr>The Basic Emotions</vt:lpstr>
      <vt:lpstr>The Basic Moods:  Positive and Negative Affect</vt:lpstr>
      <vt:lpstr>Experiencing Moods  and Emotions</vt:lpstr>
      <vt:lpstr>The Function of   Emotions and Moods</vt:lpstr>
      <vt:lpstr>Sources of Emotions and Moods</vt:lpstr>
      <vt:lpstr>Sources of Emotions and Moods</vt:lpstr>
      <vt:lpstr>Sources of Emotions and Moods</vt:lpstr>
      <vt:lpstr>More Sources</vt:lpstr>
      <vt:lpstr>Even More Sources</vt:lpstr>
      <vt:lpstr>Emotional Labor</vt:lpstr>
      <vt:lpstr>Felt vs. Displayed Emotions</vt:lpstr>
      <vt:lpstr>Affective Events Theory</vt:lpstr>
      <vt:lpstr>Affective Events Theory</vt:lpstr>
      <vt:lpstr>Emotional Intelligence</vt:lpstr>
      <vt:lpstr>Emotional Intelligence</vt:lpstr>
      <vt:lpstr>Emotional Intelligence  on Trial</vt:lpstr>
      <vt:lpstr>Emotion Regulation</vt:lpstr>
      <vt:lpstr>OB Applications of  Emotions and Moods</vt:lpstr>
      <vt:lpstr>More OB Applications of Emotions and Moods</vt:lpstr>
      <vt:lpstr>Even More OB Applications of Emotions and Moods</vt:lpstr>
      <vt:lpstr>Implications for Managers</vt:lpstr>
      <vt:lpstr>Summary</vt:lpstr>
      <vt:lpstr>Презентация PowerPoint</vt:lpstr>
    </vt:vector>
  </TitlesOfParts>
  <Company>MTC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Emotions and Moods</dc:title>
  <dc:subject>Robbins/Judge Essentials of Org. Behavior 10th</dc:subject>
  <dc:creator>Bob Stretch</dc:creator>
  <cp:lastModifiedBy>Смагулова Айгерм</cp:lastModifiedBy>
  <cp:revision>187</cp:revision>
  <dcterms:created xsi:type="dcterms:W3CDTF">2012-12-22T02:07:12Z</dcterms:created>
  <dcterms:modified xsi:type="dcterms:W3CDTF">2020-03-25T05:41:49Z</dcterms:modified>
  <cp:category>Basic PowerPoints</cp:category>
</cp:coreProperties>
</file>